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9" r:id="rId3"/>
    <p:sldId id="257" r:id="rId4"/>
    <p:sldId id="281" r:id="rId5"/>
    <p:sldId id="258" r:id="rId6"/>
    <p:sldId id="267" r:id="rId7"/>
    <p:sldId id="259" r:id="rId8"/>
    <p:sldId id="278" r:id="rId9"/>
    <p:sldId id="277" r:id="rId10"/>
    <p:sldId id="260" r:id="rId11"/>
    <p:sldId id="273" r:id="rId12"/>
    <p:sldId id="269" r:id="rId13"/>
    <p:sldId id="270" r:id="rId14"/>
    <p:sldId id="271" r:id="rId15"/>
    <p:sldId id="261" r:id="rId16"/>
    <p:sldId id="262" r:id="rId17"/>
    <p:sldId id="263" r:id="rId18"/>
    <p:sldId id="276" r:id="rId19"/>
    <p:sldId id="264" r:id="rId20"/>
    <p:sldId id="279" r:id="rId21"/>
    <p:sldId id="265" r:id="rId22"/>
    <p:sldId id="282" r:id="rId23"/>
    <p:sldId id="292" r:id="rId24"/>
    <p:sldId id="286" r:id="rId25"/>
    <p:sldId id="287"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24" autoAdjust="0"/>
    <p:restoredTop sz="94660"/>
  </p:normalViewPr>
  <p:slideViewPr>
    <p:cSldViewPr>
      <p:cViewPr varScale="1">
        <p:scale>
          <a:sx n="32" d="100"/>
          <a:sy n="32" d="100"/>
        </p:scale>
        <p:origin x="590"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60DF6D96-4B32-4147-88BE-67481E63449B}" type="datetimeFigureOut">
              <a:rPr lang="it-IT" smtClean="0"/>
              <a:pPr/>
              <a:t>25/11/2014</a:t>
            </a:fld>
            <a:endParaRPr lang="it-IT"/>
          </a:p>
        </p:txBody>
      </p:sp>
      <p:sp>
        <p:nvSpPr>
          <p:cNvPr id="16" name="Segnaposto numero diapositiva 15"/>
          <p:cNvSpPr>
            <a:spLocks noGrp="1"/>
          </p:cNvSpPr>
          <p:nvPr>
            <p:ph type="sldNum" sz="quarter" idx="11"/>
          </p:nvPr>
        </p:nvSpPr>
        <p:spPr/>
        <p:txBody>
          <a:bodyPr/>
          <a:lstStyle/>
          <a:p>
            <a:fld id="{078C598F-0FB8-4543-AD64-A12FCAEFEB06}"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0DF6D96-4B32-4147-88BE-67481E63449B}" type="datetimeFigureOut">
              <a:rPr lang="it-IT" smtClean="0"/>
              <a:pPr/>
              <a:t>25/11/2014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8C598F-0FB8-4543-AD64-A12FCAEFEB0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0DF6D96-4B32-4147-88BE-67481E63449B}" type="datetimeFigureOut">
              <a:rPr lang="it-IT" smtClean="0"/>
              <a:pPr/>
              <a:t>25/11/2014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8C598F-0FB8-4543-AD64-A12FCAEFEB0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60DF6D96-4B32-4147-88BE-67481E63449B}" type="datetimeFigureOut">
              <a:rPr lang="it-IT" smtClean="0"/>
              <a:pPr/>
              <a:t>25/11/2014</a:t>
            </a:fld>
            <a:endParaRPr lang="it-IT"/>
          </a:p>
        </p:txBody>
      </p:sp>
      <p:sp>
        <p:nvSpPr>
          <p:cNvPr id="15" name="Segnaposto numero diapositiva 14"/>
          <p:cNvSpPr>
            <a:spLocks noGrp="1"/>
          </p:cNvSpPr>
          <p:nvPr>
            <p:ph type="sldNum" sz="quarter" idx="15"/>
          </p:nvPr>
        </p:nvSpPr>
        <p:spPr/>
        <p:txBody>
          <a:bodyPr/>
          <a:lstStyle>
            <a:lvl1pPr algn="ctr">
              <a:defRPr/>
            </a:lvl1pPr>
          </a:lstStyle>
          <a:p>
            <a:fld id="{078C598F-0FB8-4543-AD64-A12FCAEFEB06}"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60DF6D96-4B32-4147-88BE-67481E63449B}" type="datetimeFigureOut">
              <a:rPr lang="it-IT" smtClean="0"/>
              <a:pPr/>
              <a:t>25/11/2014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8C598F-0FB8-4543-AD64-A12FCAEFEB06}"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60DF6D96-4B32-4147-88BE-67481E63449B}" type="datetimeFigureOut">
              <a:rPr lang="it-IT" smtClean="0"/>
              <a:pPr/>
              <a:t>25/11/2014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8C598F-0FB8-4543-AD64-A12FCAEFEB06}"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078C598F-0FB8-4543-AD64-A12FCAEFEB06}"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60DF6D96-4B32-4147-88BE-67481E63449B}" type="datetimeFigureOut">
              <a:rPr lang="it-IT" smtClean="0"/>
              <a:pPr/>
              <a:t>25/11/2014</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60DF6D96-4B32-4147-88BE-67481E63449B}" type="datetimeFigureOut">
              <a:rPr lang="it-IT" smtClean="0"/>
              <a:pPr/>
              <a:t>25/11/2014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78C598F-0FB8-4543-AD64-A12FCAEFEB06}"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0DF6D96-4B32-4147-88BE-67481E63449B}" type="datetimeFigureOut">
              <a:rPr lang="it-IT" smtClean="0"/>
              <a:pPr/>
              <a:t>25/11/2014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78C598F-0FB8-4543-AD64-A12FCAEFEB0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60DF6D96-4B32-4147-88BE-67481E63449B}" type="datetimeFigureOut">
              <a:rPr lang="it-IT" smtClean="0"/>
              <a:pPr/>
              <a:t>25/11/2014</a:t>
            </a:fld>
            <a:endParaRPr lang="it-IT"/>
          </a:p>
        </p:txBody>
      </p:sp>
      <p:sp>
        <p:nvSpPr>
          <p:cNvPr id="9" name="Segnaposto numero diapositiva 8"/>
          <p:cNvSpPr>
            <a:spLocks noGrp="1"/>
          </p:cNvSpPr>
          <p:nvPr>
            <p:ph type="sldNum" sz="quarter" idx="15"/>
          </p:nvPr>
        </p:nvSpPr>
        <p:spPr/>
        <p:txBody>
          <a:bodyPr/>
          <a:lstStyle/>
          <a:p>
            <a:fld id="{078C598F-0FB8-4543-AD64-A12FCAEFEB06}"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60DF6D96-4B32-4147-88BE-67481E63449B}" type="datetimeFigureOut">
              <a:rPr lang="it-IT" smtClean="0"/>
              <a:pPr/>
              <a:t>25/11/2014</a:t>
            </a:fld>
            <a:endParaRPr lang="it-IT"/>
          </a:p>
        </p:txBody>
      </p:sp>
      <p:sp>
        <p:nvSpPr>
          <p:cNvPr id="9" name="Segnaposto numero diapositiva 8"/>
          <p:cNvSpPr>
            <a:spLocks noGrp="1"/>
          </p:cNvSpPr>
          <p:nvPr>
            <p:ph type="sldNum" sz="quarter" idx="11"/>
          </p:nvPr>
        </p:nvSpPr>
        <p:spPr/>
        <p:txBody>
          <a:bodyPr/>
          <a:lstStyle/>
          <a:p>
            <a:fld id="{078C598F-0FB8-4543-AD64-A12FCAEFEB06}"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0DF6D96-4B32-4147-88BE-67481E63449B}" type="datetimeFigureOut">
              <a:rPr lang="it-IT" smtClean="0"/>
              <a:pPr/>
              <a:t>25/11/2014</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78C598F-0FB8-4543-AD64-A12FCAEFEB06}"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475656" y="3068960"/>
            <a:ext cx="6400800" cy="2160240"/>
          </a:xfrm>
        </p:spPr>
        <p:txBody>
          <a:bodyPr/>
          <a:lstStyle/>
          <a:p>
            <a:r>
              <a:rPr lang="it-IT" sz="2800" dirty="0" smtClean="0"/>
              <a:t>Fondatore dell’Istituto </a:t>
            </a:r>
          </a:p>
          <a:p>
            <a:r>
              <a:rPr lang="it-IT" sz="2800" dirty="0" smtClean="0"/>
              <a:t>per le Missioni Estere di Milano </a:t>
            </a:r>
          </a:p>
          <a:p>
            <a:r>
              <a:rPr lang="it-IT" sz="2800" dirty="0" smtClean="0"/>
              <a:t>Vescovo di Pavia </a:t>
            </a:r>
            <a:endParaRPr lang="it-IT" sz="2800" dirty="0"/>
          </a:p>
          <a:p>
            <a:r>
              <a:rPr lang="it-IT" sz="2800" dirty="0" smtClean="0"/>
              <a:t>Patriarca di Venezia</a:t>
            </a:r>
            <a:endParaRPr lang="it-IT" sz="2800" dirty="0"/>
          </a:p>
        </p:txBody>
      </p:sp>
      <p:sp>
        <p:nvSpPr>
          <p:cNvPr id="2" name="Titolo 1"/>
          <p:cNvSpPr>
            <a:spLocks noGrp="1"/>
          </p:cNvSpPr>
          <p:nvPr>
            <p:ph type="ctrTitle"/>
          </p:nvPr>
        </p:nvSpPr>
        <p:spPr>
          <a:xfrm>
            <a:off x="755576" y="1196752"/>
            <a:ext cx="7772400" cy="1470025"/>
          </a:xfrm>
        </p:spPr>
        <p:txBody>
          <a:bodyPr/>
          <a:lstStyle/>
          <a:p>
            <a:r>
              <a:rPr lang="it-IT" dirty="0" smtClean="0">
                <a:solidFill>
                  <a:srgbClr val="FF0000"/>
                </a:solidFill>
                <a:latin typeface="Algerian" panose="04020705040A02060702" pitchFamily="82" charset="0"/>
              </a:rPr>
              <a:t>Angelo Ramazzotti</a:t>
            </a:r>
            <a:br>
              <a:rPr lang="it-IT" dirty="0" smtClean="0">
                <a:solidFill>
                  <a:srgbClr val="FF0000"/>
                </a:solidFill>
                <a:latin typeface="Algerian" panose="04020705040A02060702" pitchFamily="82" charset="0"/>
              </a:rPr>
            </a:br>
            <a:r>
              <a:rPr lang="it-IT" dirty="0" smtClean="0"/>
              <a:t>(1800-1861)</a:t>
            </a:r>
            <a:endParaRPr lang="it-IT" dirty="0"/>
          </a:p>
        </p:txBody>
      </p:sp>
    </p:spTree>
    <p:extLst>
      <p:ext uri="{BB962C8B-B14F-4D97-AF65-F5344CB8AC3E}">
        <p14:creationId xmlns:p14="http://schemas.microsoft.com/office/powerpoint/2010/main" val="1962650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412776"/>
            <a:ext cx="6552728" cy="1656184"/>
          </a:xfrm>
        </p:spPr>
        <p:txBody>
          <a:bodyPr>
            <a:noAutofit/>
          </a:bodyPr>
          <a:lstStyle/>
          <a:p>
            <a:r>
              <a:rPr lang="it-IT" sz="2000" dirty="0" smtClean="0"/>
              <a:t>La notizia suscita entusiasmo tra diversi giovani preti che subito si candidano come aspiranti missionari.</a:t>
            </a:r>
          </a:p>
          <a:p>
            <a:r>
              <a:rPr lang="it-IT" sz="2000" dirty="0" smtClean="0"/>
              <a:t>Il progetto si ferma per lo scoppio dei moti rivoluzionari del 1848 che misero a soqquadro tutto il Lombardo-Veneto.</a:t>
            </a:r>
          </a:p>
        </p:txBody>
      </p:sp>
      <p:sp>
        <p:nvSpPr>
          <p:cNvPr id="2" name="Titolo 1"/>
          <p:cNvSpPr>
            <a:spLocks noGrp="1"/>
          </p:cNvSpPr>
          <p:nvPr>
            <p:ph type="title"/>
          </p:nvPr>
        </p:nvSpPr>
        <p:spPr>
          <a:xfrm>
            <a:off x="714012" y="-281346"/>
            <a:ext cx="6203032" cy="1401103"/>
          </a:xfrm>
        </p:spPr>
        <p:txBody>
          <a:bodyPr/>
          <a:lstStyle/>
          <a:p>
            <a:pPr algn="l"/>
            <a:r>
              <a:rPr lang="it-IT" b="1" dirty="0" smtClean="0">
                <a:solidFill>
                  <a:srgbClr val="FF0000"/>
                </a:solidFill>
              </a:rPr>
              <a:t>Progetto missioni estere</a:t>
            </a:r>
            <a:endParaRPr lang="it-IT" b="1" dirty="0">
              <a:solidFill>
                <a:srgbClr val="FF0000"/>
              </a:solidFill>
            </a:endParaRPr>
          </a:p>
        </p:txBody>
      </p:sp>
      <p:pic>
        <p:nvPicPr>
          <p:cNvPr id="5122" name="Picture 2" descr="C:\Users\audiovisivi.PIMEMILANO-SRV\Desktop\102_PANA\1304_i013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3390" y="3802799"/>
            <a:ext cx="3582097" cy="247740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udiovisivi.PIMEMILANO-SRV\Desktop\102_PANA\Saint_Laurent-Marie-Joseph_Imbert,_M.E.P.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439" y="1119758"/>
            <a:ext cx="1724025" cy="2381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p:cNvGraphicFramePr>
            <a:graphicFrameLocks noGrp="1"/>
          </p:cNvGraphicFramePr>
          <p:nvPr>
            <p:extLst>
              <p:ext uri="{D42A27DB-BD31-4B8C-83A1-F6EECF244321}">
                <p14:modId xmlns:p14="http://schemas.microsoft.com/office/powerpoint/2010/main" val="3751199277"/>
              </p:ext>
            </p:extLst>
          </p:nvPr>
        </p:nvGraphicFramePr>
        <p:xfrm>
          <a:off x="539552" y="3501008"/>
          <a:ext cx="4464496" cy="2880320"/>
        </p:xfrm>
        <a:graphic>
          <a:graphicData uri="http://schemas.openxmlformats.org/drawingml/2006/table">
            <a:tbl>
              <a:tblPr firstRow="1" bandRow="1">
                <a:tableStyleId>{5C22544A-7EE6-4342-B048-85BDC9FD1C3A}</a:tableStyleId>
              </a:tblPr>
              <a:tblGrid>
                <a:gridCol w="4464496"/>
              </a:tblGrid>
              <a:tr h="288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solidFill>
                            <a:schemeClr val="bg1"/>
                          </a:solidFill>
                        </a:rPr>
                        <a:t>11 novembre 1849: Ramazzotti, scaduto il mandato di superiore degli Oblati,</a:t>
                      </a:r>
                      <a:r>
                        <a:rPr lang="it-IT" sz="1800" baseline="0" dirty="0" smtClean="0">
                          <a:solidFill>
                            <a:schemeClr val="bg1"/>
                          </a:solidFill>
                        </a:rPr>
                        <a:t> </a:t>
                      </a:r>
                      <a:r>
                        <a:rPr lang="it-IT" sz="1800" dirty="0" smtClean="0">
                          <a:solidFill>
                            <a:schemeClr val="bg1"/>
                          </a:solidFill>
                        </a:rPr>
                        <a:t>incontra alla Certosa di Pavia padre Lorenzo Marcello (Taddeo) </a:t>
                      </a:r>
                      <a:r>
                        <a:rPr lang="it-IT" sz="1800" dirty="0" err="1" smtClean="0">
                          <a:solidFill>
                            <a:schemeClr val="bg1"/>
                          </a:solidFill>
                        </a:rPr>
                        <a:t>Supriès</a:t>
                      </a:r>
                      <a:r>
                        <a:rPr lang="it-IT" sz="1800" dirty="0" smtClean="0">
                          <a:solidFill>
                            <a:schemeClr val="bg1"/>
                          </a:solidFill>
                        </a:rPr>
                        <a:t>, che era stato missionario in India come membro delle Missioni Estere di Parigi. Questi lo convince ad andare avanti con il suo progetto e a prendere la direzione del nuovo seminario missionario.</a:t>
                      </a:r>
                    </a:p>
                    <a:p>
                      <a:pPr algn="l"/>
                      <a:endParaRPr lang="it-IT" sz="1800" dirty="0" smtClean="0">
                        <a:solidFill>
                          <a:schemeClr val="bg1"/>
                        </a:solidFill>
                      </a:endParaRPr>
                    </a:p>
                  </a:txBody>
                  <a:tcPr/>
                </a:tc>
              </a:tr>
            </a:tbl>
          </a:graphicData>
        </a:graphic>
      </p:graphicFrame>
    </p:spTree>
    <p:extLst>
      <p:ext uri="{BB962C8B-B14F-4D97-AF65-F5344CB8AC3E}">
        <p14:creationId xmlns:p14="http://schemas.microsoft.com/office/powerpoint/2010/main" val="3699293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72743"/>
            <a:ext cx="4762872" cy="2976945"/>
          </a:xfrm>
        </p:spPr>
        <p:txBody>
          <a:bodyPr>
            <a:normAutofit fontScale="85000" lnSpcReduction="10000"/>
          </a:bodyPr>
          <a:lstStyle/>
          <a:p>
            <a:r>
              <a:rPr lang="it-IT" sz="2100" dirty="0" smtClean="0"/>
              <a:t>29 novembre 1849: Ramazzotti riceve la comunicazione che a Vienna l’11 novembre  dello stesso anno era stato nominato vescovo di Pavia.</a:t>
            </a:r>
          </a:p>
          <a:p>
            <a:r>
              <a:rPr lang="it-IT" sz="2100" dirty="0" smtClean="0"/>
              <a:t>Lascia gli Oblati e si trasferisce a Saronno e comincia a stendere lo statuto del nuovo Istituto Missionario. Vuole con sé don Giuseppe Marinoni, esponente di primo piano del clero ambrosiano a Roma.</a:t>
            </a:r>
          </a:p>
          <a:p>
            <a:r>
              <a:rPr lang="it-IT" sz="2100" dirty="0" smtClean="0"/>
              <a:t>28 settembre 1850: a Pavia inizia la sua missione come vescovo di quella Diocesi.</a:t>
            </a:r>
          </a:p>
          <a:p>
            <a:endParaRPr lang="it-IT" dirty="0"/>
          </a:p>
        </p:txBody>
      </p:sp>
      <p:sp>
        <p:nvSpPr>
          <p:cNvPr id="2" name="Titolo 1"/>
          <p:cNvSpPr>
            <a:spLocks noGrp="1"/>
          </p:cNvSpPr>
          <p:nvPr>
            <p:ph type="title"/>
          </p:nvPr>
        </p:nvSpPr>
        <p:spPr>
          <a:xfrm>
            <a:off x="827584" y="116632"/>
            <a:ext cx="8445624" cy="936104"/>
          </a:xfrm>
        </p:spPr>
        <p:txBody>
          <a:bodyPr/>
          <a:lstStyle/>
          <a:p>
            <a:r>
              <a:rPr lang="it-IT" b="1" dirty="0" smtClean="0">
                <a:solidFill>
                  <a:srgbClr val="FF0000"/>
                </a:solidFill>
              </a:rPr>
              <a:t>Vescovo di Pavia</a:t>
            </a:r>
            <a:endParaRPr lang="it-IT" b="1" dirty="0">
              <a:solidFill>
                <a:srgbClr val="FF0000"/>
              </a:solidFill>
            </a:endParaRPr>
          </a:p>
        </p:txBody>
      </p:sp>
      <p:pic>
        <p:nvPicPr>
          <p:cNvPr id="7170" name="Picture 2" descr="C:\Users\audiovisivi.PIMEMILANO-SRV\Desktop\102_PANA\vesco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272743"/>
            <a:ext cx="3240360" cy="414802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audiovisivi.PIMEMILANO-SRV\Desktop\102_PANA\luigi tosi 1823-18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321014"/>
            <a:ext cx="1745698" cy="20162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p:cNvGraphicFramePr>
            <a:graphicFrameLocks noGrp="1"/>
          </p:cNvGraphicFramePr>
          <p:nvPr>
            <p:extLst>
              <p:ext uri="{D42A27DB-BD31-4B8C-83A1-F6EECF244321}">
                <p14:modId xmlns:p14="http://schemas.microsoft.com/office/powerpoint/2010/main" val="2638716658"/>
              </p:ext>
            </p:extLst>
          </p:nvPr>
        </p:nvGraphicFramePr>
        <p:xfrm>
          <a:off x="2483768" y="4437112"/>
          <a:ext cx="2880320" cy="1800199"/>
        </p:xfrm>
        <a:graphic>
          <a:graphicData uri="http://schemas.openxmlformats.org/drawingml/2006/table">
            <a:tbl>
              <a:tblPr firstRow="1" bandRow="1">
                <a:tableStyleId>{5C22544A-7EE6-4342-B048-85BDC9FD1C3A}</a:tableStyleId>
              </a:tblPr>
              <a:tblGrid>
                <a:gridCol w="2880320"/>
              </a:tblGrid>
              <a:tr h="1800199">
                <a:tc>
                  <a:txBody>
                    <a:bodyPr/>
                    <a:lstStyle/>
                    <a:p>
                      <a:r>
                        <a:rPr lang="it-IT" dirty="0" smtClean="0">
                          <a:solidFill>
                            <a:schemeClr val="bg1"/>
                          </a:solidFill>
                        </a:rPr>
                        <a:t>Pavia era sede vacante dal 1845, l’ultimo vescovo era stato Luigi Tosi, giansenista moderato e padre spirituale di Alessandro Manzoni</a:t>
                      </a:r>
                    </a:p>
                  </a:txBody>
                  <a:tcPr/>
                </a:tc>
              </a:tr>
            </a:tbl>
          </a:graphicData>
        </a:graphic>
      </p:graphicFrame>
    </p:spTree>
    <p:extLst>
      <p:ext uri="{BB962C8B-B14F-4D97-AF65-F5344CB8AC3E}">
        <p14:creationId xmlns:p14="http://schemas.microsoft.com/office/powerpoint/2010/main" val="4028856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79912" y="1196752"/>
            <a:ext cx="4917232" cy="4968553"/>
          </a:xfrm>
        </p:spPr>
        <p:txBody>
          <a:bodyPr>
            <a:noAutofit/>
          </a:bodyPr>
          <a:lstStyle/>
          <a:p>
            <a:r>
              <a:rPr lang="it-IT" sz="1500" dirty="0" smtClean="0"/>
              <a:t>Nel 1848 giovani preti lombardi vanno a trovare padre </a:t>
            </a:r>
            <a:r>
              <a:rPr lang="it-IT" sz="1500" dirty="0" err="1" smtClean="0"/>
              <a:t>Supriès</a:t>
            </a:r>
            <a:r>
              <a:rPr lang="it-IT" sz="1500" dirty="0" smtClean="0"/>
              <a:t>, e a lui chiedono consigli sul come costituirsi in congregazione missionaria. </a:t>
            </a:r>
            <a:r>
              <a:rPr lang="it-IT" sz="1500" dirty="0" err="1" smtClean="0"/>
              <a:t>ll</a:t>
            </a:r>
            <a:r>
              <a:rPr lang="it-IT" sz="1500" dirty="0" smtClean="0"/>
              <a:t> loro obiettivo missionario è la </a:t>
            </a:r>
            <a:r>
              <a:rPr lang="it-IT" sz="1500" dirty="0"/>
              <a:t>M</a:t>
            </a:r>
            <a:r>
              <a:rPr lang="it-IT" sz="1500" dirty="0" smtClean="0"/>
              <a:t>icronesia e </a:t>
            </a:r>
            <a:r>
              <a:rPr lang="it-IT" sz="1500" dirty="0" err="1" smtClean="0"/>
              <a:t>Supriès</a:t>
            </a:r>
            <a:r>
              <a:rPr lang="it-IT" sz="1500" dirty="0" smtClean="0"/>
              <a:t> ricorda loro il martirio in quelle isole del milanese padre Cantona (1731).</a:t>
            </a:r>
          </a:p>
          <a:p>
            <a:pPr marL="0" indent="0">
              <a:buNone/>
            </a:pPr>
            <a:endParaRPr lang="it-IT" sz="1400" dirty="0" smtClean="0"/>
          </a:p>
          <a:p>
            <a:endParaRPr lang="it-IT" sz="1400" dirty="0"/>
          </a:p>
          <a:p>
            <a:endParaRPr lang="it-IT" sz="1400" dirty="0" smtClean="0"/>
          </a:p>
          <a:p>
            <a:endParaRPr lang="it-IT" sz="1400" dirty="0"/>
          </a:p>
          <a:p>
            <a:r>
              <a:rPr lang="it-IT" sz="1500" dirty="0" smtClean="0"/>
              <a:t>Mons. Ramazzotti dà allora molta importanza al carattere ‘lombardo’  che, unito al sentimento patriottico, può proiettare la propria identità locale anche in paesi lontani.</a:t>
            </a:r>
          </a:p>
          <a:p>
            <a:r>
              <a:rPr lang="it-IT" sz="1500" dirty="0" smtClean="0"/>
              <a:t>Per superare la resistenza  dei vescovi lombardi alla perdita di loro sacerdoti, sottolinea il ‘debito’ che ogni chiesa locale ha con la diffusione del vangelo. </a:t>
            </a:r>
          </a:p>
          <a:p>
            <a:r>
              <a:rPr lang="it-IT" sz="1500" dirty="0" smtClean="0"/>
              <a:t>Ogni chiesa locale abbia il suo contingente di ‘milizia apostolica’ per l’estero.</a:t>
            </a:r>
            <a:endParaRPr lang="it-IT" sz="1500" dirty="0"/>
          </a:p>
        </p:txBody>
      </p:sp>
      <p:sp>
        <p:nvSpPr>
          <p:cNvPr id="2" name="Titolo 1"/>
          <p:cNvSpPr>
            <a:spLocks noGrp="1"/>
          </p:cNvSpPr>
          <p:nvPr>
            <p:ph type="title"/>
          </p:nvPr>
        </p:nvSpPr>
        <p:spPr>
          <a:xfrm>
            <a:off x="467544" y="0"/>
            <a:ext cx="8229600" cy="1061924"/>
          </a:xfrm>
        </p:spPr>
        <p:txBody>
          <a:bodyPr>
            <a:normAutofit/>
          </a:bodyPr>
          <a:lstStyle/>
          <a:p>
            <a:pPr algn="ctr"/>
            <a:r>
              <a:rPr lang="it-IT" b="1" dirty="0" smtClean="0">
                <a:solidFill>
                  <a:srgbClr val="FF0000"/>
                </a:solidFill>
              </a:rPr>
              <a:t>La fondazione missionaria</a:t>
            </a:r>
            <a:endParaRPr lang="it-IT" b="1" dirty="0">
              <a:solidFill>
                <a:srgbClr val="FF0000"/>
              </a:solidFill>
            </a:endParaRPr>
          </a:p>
        </p:txBody>
      </p:sp>
      <p:pic>
        <p:nvPicPr>
          <p:cNvPr id="16386" name="Picture 2" descr="C:\Users\audiovisivi.PIMEMILANO-SRV\Desktop\102_PANA\ramazza\ramazzotti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92" t="4606" r="5497" b="9407"/>
          <a:stretch/>
        </p:blipFill>
        <p:spPr bwMode="auto">
          <a:xfrm>
            <a:off x="755575" y="1484784"/>
            <a:ext cx="2880321" cy="40324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udiovisivi.PIMEMILANO-SRV\Desktop\102_PANA\rei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2492896"/>
            <a:ext cx="1178073" cy="1302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p:cNvGraphicFramePr>
            <a:graphicFrameLocks noGrp="1"/>
          </p:cNvGraphicFramePr>
          <p:nvPr>
            <p:extLst>
              <p:ext uri="{D42A27DB-BD31-4B8C-83A1-F6EECF244321}">
                <p14:modId xmlns:p14="http://schemas.microsoft.com/office/powerpoint/2010/main" val="3199372896"/>
              </p:ext>
            </p:extLst>
          </p:nvPr>
        </p:nvGraphicFramePr>
        <p:xfrm>
          <a:off x="4283968" y="2780927"/>
          <a:ext cx="2834257" cy="914400"/>
        </p:xfrm>
        <a:graphic>
          <a:graphicData uri="http://schemas.openxmlformats.org/drawingml/2006/table">
            <a:tbl>
              <a:tblPr firstRow="1" bandRow="1">
                <a:tableStyleId>{5C22544A-7EE6-4342-B048-85BDC9FD1C3A}</a:tableStyleId>
              </a:tblPr>
              <a:tblGrid>
                <a:gridCol w="2834257"/>
              </a:tblGrid>
              <a:tr h="792088">
                <a:tc>
                  <a:txBody>
                    <a:bodyPr/>
                    <a:lstStyle/>
                    <a:p>
                      <a:r>
                        <a:rPr lang="it-IT" dirty="0" smtClean="0">
                          <a:solidFill>
                            <a:schemeClr val="bg1"/>
                          </a:solidFill>
                        </a:rPr>
                        <a:t>Don</a:t>
                      </a:r>
                      <a:r>
                        <a:rPr lang="it-IT" baseline="0" dirty="0" smtClean="0">
                          <a:solidFill>
                            <a:schemeClr val="bg1"/>
                          </a:solidFill>
                        </a:rPr>
                        <a:t> Paolo Reina è il più entusiasta di questo gruppo.</a:t>
                      </a:r>
                      <a:endParaRPr lang="it-IT" dirty="0">
                        <a:solidFill>
                          <a:schemeClr val="bg1"/>
                        </a:solidFill>
                      </a:endParaRPr>
                    </a:p>
                  </a:txBody>
                  <a:tcPr/>
                </a:tc>
              </a:tr>
            </a:tbl>
          </a:graphicData>
        </a:graphic>
      </p:graphicFrame>
    </p:spTree>
    <p:extLst>
      <p:ext uri="{BB962C8B-B14F-4D97-AF65-F5344CB8AC3E}">
        <p14:creationId xmlns:p14="http://schemas.microsoft.com/office/powerpoint/2010/main" val="3001982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196752"/>
            <a:ext cx="5256584" cy="4608512"/>
          </a:xfrm>
        </p:spPr>
        <p:txBody>
          <a:bodyPr>
            <a:normAutofit fontScale="85000" lnSpcReduction="10000"/>
          </a:bodyPr>
          <a:lstStyle/>
          <a:p>
            <a:r>
              <a:rPr lang="it-IT" dirty="0" smtClean="0"/>
              <a:t>Esclusa la fondazione di una ‘congregazione’ per il veto posto dalle autorità politiche, Ramazzotti ritiene più opportuno creare un seminario lombardo per le Missioni Estere.</a:t>
            </a:r>
          </a:p>
          <a:p>
            <a:r>
              <a:rPr lang="it-IT" dirty="0" smtClean="0"/>
              <a:t>Il governo austriaco guardò in un primo tempo con sospetto all’iniziativa, ma Ramazzotti aggirò abilmente l’ostacolo prospettando missioni </a:t>
            </a:r>
            <a:r>
              <a:rPr lang="it-IT" dirty="0"/>
              <a:t>‘sotto </a:t>
            </a:r>
            <a:r>
              <a:rPr lang="it-IT" dirty="0" smtClean="0"/>
              <a:t>la protezione della bandiera austriaca’.</a:t>
            </a:r>
          </a:p>
          <a:p>
            <a:r>
              <a:rPr lang="it-IT" dirty="0" smtClean="0"/>
              <a:t>Le regole erano chiare:  non doveva trattarsi di un ordine religioso, ma di un istituto senza </a:t>
            </a:r>
            <a:r>
              <a:rPr lang="it-IT" dirty="0"/>
              <a:t> </a:t>
            </a:r>
            <a:r>
              <a:rPr lang="it-IT" dirty="0" smtClean="0"/>
              <a:t>voti, cioè diocesano (provinciale), aperto alla universalità.</a:t>
            </a:r>
            <a:endParaRPr lang="it-IT" dirty="0"/>
          </a:p>
        </p:txBody>
      </p:sp>
      <p:sp>
        <p:nvSpPr>
          <p:cNvPr id="2" name="Titolo 1"/>
          <p:cNvSpPr>
            <a:spLocks noGrp="1"/>
          </p:cNvSpPr>
          <p:nvPr>
            <p:ph type="title"/>
          </p:nvPr>
        </p:nvSpPr>
        <p:spPr>
          <a:xfrm>
            <a:off x="539552" y="332655"/>
            <a:ext cx="8229600" cy="624989"/>
          </a:xfrm>
        </p:spPr>
        <p:txBody>
          <a:bodyPr>
            <a:normAutofit fontScale="90000"/>
          </a:bodyPr>
          <a:lstStyle/>
          <a:p>
            <a:pPr algn="ctr"/>
            <a:r>
              <a:rPr lang="it-IT" sz="4000" b="1" dirty="0" smtClean="0">
                <a:solidFill>
                  <a:srgbClr val="FF0000"/>
                </a:solidFill>
              </a:rPr>
              <a:t>Missioni lombarde e universali</a:t>
            </a:r>
            <a:endParaRPr lang="it-IT" sz="4000" b="1" dirty="0">
              <a:solidFill>
                <a:srgbClr val="FF000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957645"/>
            <a:ext cx="1944215" cy="256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ella 3"/>
          <p:cNvGraphicFramePr>
            <a:graphicFrameLocks noGrp="1"/>
          </p:cNvGraphicFramePr>
          <p:nvPr>
            <p:extLst>
              <p:ext uri="{D42A27DB-BD31-4B8C-83A1-F6EECF244321}">
                <p14:modId xmlns:p14="http://schemas.microsoft.com/office/powerpoint/2010/main" val="1067237242"/>
              </p:ext>
            </p:extLst>
          </p:nvPr>
        </p:nvGraphicFramePr>
        <p:xfrm>
          <a:off x="5724128" y="3690704"/>
          <a:ext cx="3168352" cy="2834640"/>
        </p:xfrm>
        <a:graphic>
          <a:graphicData uri="http://schemas.openxmlformats.org/drawingml/2006/table">
            <a:tbl>
              <a:tblPr firstRow="1" bandRow="1">
                <a:tableStyleId>{5C22544A-7EE6-4342-B048-85BDC9FD1C3A}</a:tableStyleId>
              </a:tblPr>
              <a:tblGrid>
                <a:gridCol w="3168352"/>
              </a:tblGrid>
              <a:tr h="2736304">
                <a:tc>
                  <a:txBody>
                    <a:bodyPr/>
                    <a:lstStyle/>
                    <a:p>
                      <a:pPr marL="0" indent="0">
                        <a:buFont typeface="Arial" charset="0"/>
                        <a:buNone/>
                      </a:pPr>
                      <a:r>
                        <a:rPr lang="it-IT" sz="1600" dirty="0" smtClean="0">
                          <a:solidFill>
                            <a:schemeClr val="bg1"/>
                          </a:solidFill>
                        </a:rPr>
                        <a:t>Non potendo</a:t>
                      </a:r>
                      <a:r>
                        <a:rPr lang="it-IT" sz="1600" baseline="0" dirty="0" smtClean="0">
                          <a:solidFill>
                            <a:schemeClr val="bg1"/>
                          </a:solidFill>
                        </a:rPr>
                        <a:t> più seguire l’opera del Seminario, Ramazzotti convince don Giuseppe Marinoni (1810-1891), sacerdote lombardo ma parroco a Roma, ad accettare  l’incarico di Direttore del Seminario. Mons. Marinoni svolgerà tale incarico con saggezza e dinamismo per quarant’anni, fino alla morte.</a:t>
                      </a:r>
                    </a:p>
                    <a:p>
                      <a:pPr marL="0" indent="0">
                        <a:buFont typeface="Arial" charset="0"/>
                        <a:buNone/>
                      </a:pPr>
                      <a:endParaRPr lang="it-IT" sz="400" baseline="0" dirty="0" smtClean="0">
                        <a:solidFill>
                          <a:schemeClr val="bg1"/>
                        </a:solidFill>
                      </a:endParaRPr>
                    </a:p>
                  </a:txBody>
                  <a:tcPr/>
                </a:tc>
              </a:tr>
            </a:tbl>
          </a:graphicData>
        </a:graphic>
      </p:graphicFrame>
    </p:spTree>
    <p:extLst>
      <p:ext uri="{BB962C8B-B14F-4D97-AF65-F5344CB8AC3E}">
        <p14:creationId xmlns:p14="http://schemas.microsoft.com/office/powerpoint/2010/main" val="594625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772816"/>
            <a:ext cx="5518803" cy="4353347"/>
          </a:xfrm>
        </p:spPr>
        <p:txBody>
          <a:bodyPr>
            <a:normAutofit fontScale="77500" lnSpcReduction="20000"/>
          </a:bodyPr>
          <a:lstStyle/>
          <a:p>
            <a:r>
              <a:rPr lang="it-IT" dirty="0" smtClean="0"/>
              <a:t>Attraverso i membri dell’Istituto, la Chiesa particolare si dilata in quella universale.</a:t>
            </a:r>
          </a:p>
          <a:p>
            <a:r>
              <a:rPr lang="it-IT" dirty="0" smtClean="0"/>
              <a:t>Una fondazione sostenuta dai vescovi lombardi che offre ai preti diocesani la possibilità di realizzare la missione all’estero, tra i non cristiani.</a:t>
            </a:r>
          </a:p>
          <a:p>
            <a:r>
              <a:rPr lang="it-IT" dirty="0" smtClean="0"/>
              <a:t>L’Istituto offre i suoi servizi al Papa e alla Congregazione di Propaganda Fide.</a:t>
            </a:r>
          </a:p>
          <a:p>
            <a:r>
              <a:rPr lang="it-IT" dirty="0" smtClean="0"/>
              <a:t>Le spedizioni missionarie instaurano «parentele spirituali» tra chiese d’origine e quelle nuove/lontane.</a:t>
            </a:r>
          </a:p>
          <a:p>
            <a:r>
              <a:rPr lang="it-IT" dirty="0" smtClean="0"/>
              <a:t>L’Istituto non sottrae forze alla chiesa locale, perché il risveglio missionario suscita anche nuove vocazioni al sacerdozio in patria.</a:t>
            </a:r>
            <a:endParaRPr lang="it-IT" dirty="0"/>
          </a:p>
        </p:txBody>
      </p:sp>
      <p:sp>
        <p:nvSpPr>
          <p:cNvPr id="2" name="Titolo 1"/>
          <p:cNvSpPr>
            <a:spLocks noGrp="1"/>
          </p:cNvSpPr>
          <p:nvPr>
            <p:ph type="title"/>
          </p:nvPr>
        </p:nvSpPr>
        <p:spPr>
          <a:xfrm>
            <a:off x="539552" y="188640"/>
            <a:ext cx="8229600" cy="1219200"/>
          </a:xfrm>
        </p:spPr>
        <p:txBody>
          <a:bodyPr/>
          <a:lstStyle/>
          <a:p>
            <a:pPr algn="l"/>
            <a:r>
              <a:rPr lang="it-IT" b="1" dirty="0" smtClean="0">
                <a:solidFill>
                  <a:srgbClr val="FF0000"/>
                </a:solidFill>
              </a:rPr>
              <a:t>Compiti dell’Istituto</a:t>
            </a:r>
            <a:endParaRPr lang="it-IT" b="1" dirty="0">
              <a:solidFill>
                <a:srgbClr val="FF0000"/>
              </a:solidFill>
            </a:endParaRPr>
          </a:p>
        </p:txBody>
      </p:sp>
      <p:pic>
        <p:nvPicPr>
          <p:cNvPr id="8195" name="Picture 3" descr="C:\Users\audiovisivi.PIMEMILANO-SRV\Desktop\102_PANA\mond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332656"/>
            <a:ext cx="2968674" cy="30243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p:cNvGraphicFramePr>
            <a:graphicFrameLocks noGrp="1"/>
          </p:cNvGraphicFramePr>
          <p:nvPr>
            <p:extLst>
              <p:ext uri="{D42A27DB-BD31-4B8C-83A1-F6EECF244321}">
                <p14:modId xmlns:p14="http://schemas.microsoft.com/office/powerpoint/2010/main" val="4169822274"/>
              </p:ext>
            </p:extLst>
          </p:nvPr>
        </p:nvGraphicFramePr>
        <p:xfrm>
          <a:off x="6012160" y="3645024"/>
          <a:ext cx="2698032" cy="1188720"/>
        </p:xfrm>
        <a:graphic>
          <a:graphicData uri="http://schemas.openxmlformats.org/drawingml/2006/table">
            <a:tbl>
              <a:tblPr firstRow="1" bandRow="1">
                <a:tableStyleId>{5C22544A-7EE6-4342-B048-85BDC9FD1C3A}</a:tableStyleId>
              </a:tblPr>
              <a:tblGrid>
                <a:gridCol w="2698032"/>
              </a:tblGrid>
              <a:tr h="370840">
                <a:tc>
                  <a:txBody>
                    <a:bodyPr/>
                    <a:lstStyle/>
                    <a:p>
                      <a:pPr algn="ctr"/>
                      <a:r>
                        <a:rPr lang="it-IT" sz="2400" dirty="0" smtClean="0">
                          <a:solidFill>
                            <a:schemeClr val="bg2">
                              <a:lumMod val="75000"/>
                            </a:schemeClr>
                          </a:solidFill>
                        </a:rPr>
                        <a:t>«La  vigna  del Signore  è  senza siepe !»</a:t>
                      </a:r>
                      <a:endParaRPr lang="it-IT" sz="2400" dirty="0">
                        <a:solidFill>
                          <a:schemeClr val="bg2">
                            <a:lumMod val="75000"/>
                          </a:schemeClr>
                        </a:solidFill>
                      </a:endParaRPr>
                    </a:p>
                  </a:txBody>
                  <a:tcPr/>
                </a:tc>
              </a:tr>
            </a:tbl>
          </a:graphicData>
        </a:graphic>
      </p:graphicFrame>
    </p:spTree>
    <p:extLst>
      <p:ext uri="{BB962C8B-B14F-4D97-AF65-F5344CB8AC3E}">
        <p14:creationId xmlns:p14="http://schemas.microsoft.com/office/powerpoint/2010/main" val="1846043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23728" y="1124744"/>
            <a:ext cx="6768752" cy="2664296"/>
          </a:xfrm>
        </p:spPr>
        <p:txBody>
          <a:bodyPr>
            <a:normAutofit fontScale="70000" lnSpcReduction="20000"/>
          </a:bodyPr>
          <a:lstStyle/>
          <a:p>
            <a:r>
              <a:rPr lang="it-IT" dirty="0" smtClean="0"/>
              <a:t>21 febbraio 1850: Pio IX approva il Seminario Lombardo per le Missioni Estere</a:t>
            </a:r>
            <a:r>
              <a:rPr lang="it-IT" dirty="0"/>
              <a:t>. 1° </a:t>
            </a:r>
            <a:r>
              <a:rPr lang="it-IT" dirty="0" smtClean="0"/>
              <a:t>dicembre: coinvolti dall’arcivescovo di Milano </a:t>
            </a:r>
            <a:r>
              <a:rPr lang="it-IT" dirty="0" err="1" smtClean="0"/>
              <a:t>Romilli</a:t>
            </a:r>
            <a:r>
              <a:rPr lang="it-IT" dirty="0" smtClean="0"/>
              <a:t>, i vescovi lombardi firmano l’atto formale della sua istituzione.</a:t>
            </a:r>
          </a:p>
          <a:p>
            <a:r>
              <a:rPr lang="it-IT" dirty="0" smtClean="0"/>
              <a:t>Dopo un mese dalla sua consacrazione a vescovo di Pavia (Roma 30 giugno 1850), Ramazzotti incontra a Saronno i giovani preti entrati nella nuova organizzazione.</a:t>
            </a:r>
          </a:p>
          <a:p>
            <a:r>
              <a:rPr lang="it-IT" dirty="0" smtClean="0"/>
              <a:t>31 ottobre 1851: il governo austriaco approva formalmente l’istituzione chiamata Seminario delle Missioni Estere di San </a:t>
            </a:r>
            <a:r>
              <a:rPr lang="it-IT" dirty="0" err="1" smtClean="0"/>
              <a:t>Calocero</a:t>
            </a:r>
            <a:r>
              <a:rPr lang="it-IT" dirty="0" smtClean="0"/>
              <a:t>.</a:t>
            </a:r>
            <a:endParaRPr lang="it-IT" dirty="0"/>
          </a:p>
        </p:txBody>
      </p:sp>
      <p:sp>
        <p:nvSpPr>
          <p:cNvPr id="2" name="Titolo 1"/>
          <p:cNvSpPr>
            <a:spLocks noGrp="1"/>
          </p:cNvSpPr>
          <p:nvPr>
            <p:ph type="title"/>
          </p:nvPr>
        </p:nvSpPr>
        <p:spPr>
          <a:xfrm>
            <a:off x="323528" y="-171400"/>
            <a:ext cx="8229600" cy="1143000"/>
          </a:xfrm>
        </p:spPr>
        <p:txBody>
          <a:bodyPr/>
          <a:lstStyle/>
          <a:p>
            <a:pPr algn="ctr"/>
            <a:r>
              <a:rPr lang="it-IT" b="1" dirty="0" smtClean="0">
                <a:solidFill>
                  <a:srgbClr val="FF0000"/>
                </a:solidFill>
              </a:rPr>
              <a:t>Missioni Estere</a:t>
            </a:r>
            <a:endParaRPr lang="it-IT" b="1" dirty="0">
              <a:solidFill>
                <a:srgbClr val="FF0000"/>
              </a:solidFill>
            </a:endParaRPr>
          </a:p>
        </p:txBody>
      </p:sp>
      <p:pic>
        <p:nvPicPr>
          <p:cNvPr id="6148" name="Picture 4" descr="C:\Users\audiovisivi.PIMEMILANO-SRV\Desktop\102_PANA\monsignore-bartolomeo-conti-romilli-nominato-arcivescovo-d9b774c6-0848-4ba6-a3fa-d55305a7bf0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1196752"/>
            <a:ext cx="1827886" cy="22322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p:cNvGraphicFramePr>
            <a:graphicFrameLocks noGrp="1"/>
          </p:cNvGraphicFramePr>
          <p:nvPr>
            <p:extLst>
              <p:ext uri="{D42A27DB-BD31-4B8C-83A1-F6EECF244321}">
                <p14:modId xmlns:p14="http://schemas.microsoft.com/office/powerpoint/2010/main" val="281489600"/>
              </p:ext>
            </p:extLst>
          </p:nvPr>
        </p:nvGraphicFramePr>
        <p:xfrm>
          <a:off x="4572000" y="3429000"/>
          <a:ext cx="4320480" cy="1463040"/>
        </p:xfrm>
        <a:graphic>
          <a:graphicData uri="http://schemas.openxmlformats.org/drawingml/2006/table">
            <a:tbl>
              <a:tblPr firstRow="1" bandRow="1">
                <a:tableStyleId>{5C22544A-7EE6-4342-B048-85BDC9FD1C3A}</a:tableStyleId>
              </a:tblPr>
              <a:tblGrid>
                <a:gridCol w="4320480"/>
              </a:tblGrid>
              <a:tr h="1319024">
                <a:tc>
                  <a:txBody>
                    <a:bodyPr/>
                    <a:lstStyle/>
                    <a:p>
                      <a:pPr algn="l"/>
                      <a:r>
                        <a:rPr lang="it-IT" dirty="0" smtClean="0">
                          <a:solidFill>
                            <a:schemeClr val="bg1"/>
                          </a:solidFill>
                        </a:rPr>
                        <a:t>19 marzo 1851: il primo gruppo di missionari: Reina (prefetto apostolico), </a:t>
                      </a:r>
                      <a:r>
                        <a:rPr lang="it-IT" dirty="0" err="1" smtClean="0">
                          <a:solidFill>
                            <a:schemeClr val="bg1"/>
                          </a:solidFill>
                        </a:rPr>
                        <a:t>Salerio</a:t>
                      </a:r>
                      <a:r>
                        <a:rPr lang="it-IT" dirty="0" smtClean="0">
                          <a:solidFill>
                            <a:schemeClr val="bg1"/>
                          </a:solidFill>
                        </a:rPr>
                        <a:t>, Ambrosoli, </a:t>
                      </a:r>
                      <a:r>
                        <a:rPr lang="it-IT" dirty="0" err="1" smtClean="0">
                          <a:solidFill>
                            <a:schemeClr val="bg1"/>
                          </a:solidFill>
                        </a:rPr>
                        <a:t>Raimondi</a:t>
                      </a:r>
                      <a:r>
                        <a:rPr lang="it-IT" dirty="0" smtClean="0">
                          <a:solidFill>
                            <a:schemeClr val="bg1"/>
                          </a:solidFill>
                        </a:rPr>
                        <a:t>,  Mazzucconi e 2 «catechisti»,  parte per la Melanesia.</a:t>
                      </a:r>
                    </a:p>
                  </a:txBody>
                  <a:tcPr/>
                </a:tc>
              </a:tr>
            </a:tbl>
          </a:graphicData>
        </a:graphic>
      </p:graphicFrame>
      <p:pic>
        <p:nvPicPr>
          <p:cNvPr id="6149" name="Picture 5" descr="C:\Users\audiovisivi.PIMEMILANO-SRV\Desktop\102_PANA\1111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172" y="3795681"/>
            <a:ext cx="4125689" cy="245249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audiovisivi.PIMEMILANO-SRV\Desktop\102_PANA\mapp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5027814"/>
            <a:ext cx="3168352" cy="155891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683568" y="6248174"/>
            <a:ext cx="2644185" cy="338554"/>
          </a:xfrm>
          <a:prstGeom prst="rect">
            <a:avLst/>
          </a:prstGeom>
          <a:noFill/>
        </p:spPr>
        <p:txBody>
          <a:bodyPr wrap="none" rtlCol="0">
            <a:spAutoFit/>
          </a:bodyPr>
          <a:lstStyle/>
          <a:p>
            <a:r>
              <a:rPr lang="it-IT" sz="1600" dirty="0" smtClean="0">
                <a:solidFill>
                  <a:schemeClr val="bg1"/>
                </a:solidFill>
              </a:rPr>
              <a:t>Partenza di giovani missionari</a:t>
            </a:r>
            <a:endParaRPr lang="it-IT" sz="1600" dirty="0">
              <a:solidFill>
                <a:schemeClr val="bg1"/>
              </a:solidFill>
            </a:endParaRPr>
          </a:p>
        </p:txBody>
      </p:sp>
    </p:spTree>
    <p:extLst>
      <p:ext uri="{BB962C8B-B14F-4D97-AF65-F5344CB8AC3E}">
        <p14:creationId xmlns:p14="http://schemas.microsoft.com/office/powerpoint/2010/main" val="4039226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322972" y="1043608"/>
            <a:ext cx="4481276" cy="3681537"/>
          </a:xfrm>
        </p:spPr>
        <p:txBody>
          <a:bodyPr>
            <a:noAutofit/>
          </a:bodyPr>
          <a:lstStyle/>
          <a:p>
            <a:r>
              <a:rPr lang="it-IT" sz="1500" dirty="0" smtClean="0"/>
              <a:t>1852: Ramazzotti si rifiuta, con «cortese» fermezza, di consegnare alle autorità governative la lista degli insegnanti del collegio vescovile.</a:t>
            </a:r>
          </a:p>
          <a:p>
            <a:r>
              <a:rPr lang="it-IT" sz="1500" dirty="0" smtClean="0"/>
              <a:t>1852 e 1856: chiama le Canossiane a Pavia </a:t>
            </a:r>
            <a:r>
              <a:rPr lang="it-IT" sz="1500" dirty="0"/>
              <a:t>affinché </a:t>
            </a:r>
            <a:r>
              <a:rPr lang="it-IT" sz="1500" dirty="0" smtClean="0"/>
              <a:t>si occupino prima delle ragazze povere e poi delle sordomute.</a:t>
            </a:r>
          </a:p>
          <a:p>
            <a:r>
              <a:rPr lang="it-IT" sz="1500" dirty="0" smtClean="0"/>
              <a:t>1855-1857: nuove spedizioni missionarie in India, Bengala, Borneo e Colombia.</a:t>
            </a:r>
          </a:p>
          <a:p>
            <a:r>
              <a:rPr lang="it-IT" sz="1500" dirty="0" smtClean="0"/>
              <a:t>1857: devastante inondazione nel pavese dove Ramazzotti si prodiga con instancabile generosità.</a:t>
            </a:r>
          </a:p>
          <a:p>
            <a:r>
              <a:rPr lang="it-IT" sz="1500" dirty="0" smtClean="0"/>
              <a:t>1857: combatte e condanna il ‘</a:t>
            </a:r>
            <a:r>
              <a:rPr lang="it-IT" sz="1500" dirty="0" err="1" smtClean="0"/>
              <a:t>macolatismo</a:t>
            </a:r>
            <a:r>
              <a:rPr lang="it-IT" sz="1500" dirty="0" smtClean="0"/>
              <a:t>’, eresia di preti pavesi che rifiutavano il dogma dell’Immacolata Concezione di Maria (1854).</a:t>
            </a:r>
          </a:p>
        </p:txBody>
      </p:sp>
      <p:sp>
        <p:nvSpPr>
          <p:cNvPr id="2" name="Titolo 1"/>
          <p:cNvSpPr>
            <a:spLocks noGrp="1"/>
          </p:cNvSpPr>
          <p:nvPr>
            <p:ph type="title"/>
          </p:nvPr>
        </p:nvSpPr>
        <p:spPr>
          <a:xfrm>
            <a:off x="899592" y="-99392"/>
            <a:ext cx="7725544" cy="1143000"/>
          </a:xfrm>
        </p:spPr>
        <p:txBody>
          <a:bodyPr/>
          <a:lstStyle/>
          <a:p>
            <a:r>
              <a:rPr lang="it-IT" b="1" dirty="0" smtClean="0">
                <a:solidFill>
                  <a:srgbClr val="FF0000"/>
                </a:solidFill>
              </a:rPr>
              <a:t>Tra Pavia e le missione estere</a:t>
            </a:r>
            <a:endParaRPr lang="it-IT" b="1" dirty="0">
              <a:solidFill>
                <a:srgbClr val="FF0000"/>
              </a:solidFill>
            </a:endParaRPr>
          </a:p>
        </p:txBody>
      </p:sp>
      <p:pic>
        <p:nvPicPr>
          <p:cNvPr id="11266" name="Picture 2" descr="C:\Users\audiovisivi.PIMEMILANO-SRV\Desktop\102_PANA\mazzucco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1062189"/>
            <a:ext cx="1084838" cy="16096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p:cNvGraphicFramePr>
            <a:graphicFrameLocks noGrp="1"/>
          </p:cNvGraphicFramePr>
          <p:nvPr>
            <p:extLst>
              <p:ext uri="{D42A27DB-BD31-4B8C-83A1-F6EECF244321}">
                <p14:modId xmlns:p14="http://schemas.microsoft.com/office/powerpoint/2010/main" val="3537620805"/>
              </p:ext>
            </p:extLst>
          </p:nvPr>
        </p:nvGraphicFramePr>
        <p:xfrm>
          <a:off x="6732240" y="2927606"/>
          <a:ext cx="2251472" cy="1584960"/>
        </p:xfrm>
        <a:graphic>
          <a:graphicData uri="http://schemas.openxmlformats.org/drawingml/2006/table">
            <a:tbl>
              <a:tblPr firstRow="1" bandRow="1">
                <a:tableStyleId>{5C22544A-7EE6-4342-B048-85BDC9FD1C3A}</a:tableStyleId>
              </a:tblPr>
              <a:tblGrid>
                <a:gridCol w="2251472"/>
              </a:tblGrid>
              <a:tr h="1515614">
                <a:tc>
                  <a:txBody>
                    <a:bodyPr/>
                    <a:lstStyle/>
                    <a:p>
                      <a:r>
                        <a:rPr lang="it-IT" sz="1400" dirty="0" smtClean="0">
                          <a:solidFill>
                            <a:schemeClr val="bg1"/>
                          </a:solidFill>
                        </a:rPr>
                        <a:t>Settembre 1855: padre Giovanni Mazzucconi viene ucciso a Woodlark, Micronesia.</a:t>
                      </a:r>
                      <a:r>
                        <a:rPr lang="it-IT" sz="1400" baseline="0" dirty="0" smtClean="0">
                          <a:solidFill>
                            <a:schemeClr val="bg1"/>
                          </a:solidFill>
                        </a:rPr>
                        <a:t> È il primo martire dell’Istituto.</a:t>
                      </a:r>
                    </a:p>
                    <a:p>
                      <a:r>
                        <a:rPr lang="it-IT" sz="1400" baseline="0" dirty="0" smtClean="0">
                          <a:solidFill>
                            <a:schemeClr val="bg1"/>
                          </a:solidFill>
                        </a:rPr>
                        <a:t>Verrà beatificato il 19 febbraio 1984.</a:t>
                      </a:r>
                      <a:endParaRPr lang="it-IT" sz="1400" dirty="0" smtClean="0">
                        <a:solidFill>
                          <a:schemeClr val="bg1"/>
                        </a:solidFill>
                      </a:endParaRPr>
                    </a:p>
                  </a:txBody>
                  <a:tcPr/>
                </a:tc>
              </a:tr>
            </a:tbl>
          </a:graphicData>
        </a:graphic>
      </p:graphicFrame>
      <p:pic>
        <p:nvPicPr>
          <p:cNvPr id="11267" name="Picture 3" descr="C:\Users\audiovisivi.PIMEMILANO-SRV\Desktop\102_PANA\canos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508" y="1256719"/>
            <a:ext cx="2179464" cy="315264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audiovisivi.PIMEMILANO-SRV\Desktop\102_PANA\SISLEY - Inondazio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725144"/>
            <a:ext cx="4032448" cy="17728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a 4"/>
          <p:cNvGraphicFramePr>
            <a:graphicFrameLocks noGrp="1"/>
          </p:cNvGraphicFramePr>
          <p:nvPr>
            <p:extLst>
              <p:ext uri="{D42A27DB-BD31-4B8C-83A1-F6EECF244321}">
                <p14:modId xmlns:p14="http://schemas.microsoft.com/office/powerpoint/2010/main" val="527498165"/>
              </p:ext>
            </p:extLst>
          </p:nvPr>
        </p:nvGraphicFramePr>
        <p:xfrm>
          <a:off x="4572000" y="4869160"/>
          <a:ext cx="4159684" cy="1628800"/>
        </p:xfrm>
        <a:graphic>
          <a:graphicData uri="http://schemas.openxmlformats.org/drawingml/2006/table">
            <a:tbl>
              <a:tblPr firstRow="1" bandRow="1">
                <a:tableStyleId>{5C22544A-7EE6-4342-B048-85BDC9FD1C3A}</a:tableStyleId>
              </a:tblPr>
              <a:tblGrid>
                <a:gridCol w="4159684"/>
              </a:tblGrid>
              <a:tr h="1628800">
                <a:tc>
                  <a:txBody>
                    <a:bodyPr/>
                    <a:lstStyle/>
                    <a:p>
                      <a:r>
                        <a:rPr lang="it-IT" sz="1600" dirty="0" smtClean="0"/>
                        <a:t>Diocesi povera: Ramazzotti</a:t>
                      </a:r>
                      <a:r>
                        <a:rPr lang="it-IT" sz="1600" baseline="0" dirty="0" smtClean="0"/>
                        <a:t> vi provvedeva usando le rendite della mensa vescovile, il suo patrimonio personale,  gli aiuti del fratello Filippo, ma soprattutto conducendo una vita poverissima, quasi monastica.</a:t>
                      </a:r>
                      <a:endParaRPr lang="it-IT" sz="1600" dirty="0"/>
                    </a:p>
                  </a:txBody>
                  <a:tcPr/>
                </a:tc>
              </a:tr>
            </a:tbl>
          </a:graphicData>
        </a:graphic>
      </p:graphicFrame>
    </p:spTree>
    <p:extLst>
      <p:ext uri="{BB962C8B-B14F-4D97-AF65-F5344CB8AC3E}">
        <p14:creationId xmlns:p14="http://schemas.microsoft.com/office/powerpoint/2010/main" val="2202918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860518"/>
            <a:ext cx="5688632" cy="2496473"/>
          </a:xfrm>
        </p:spPr>
        <p:txBody>
          <a:bodyPr>
            <a:noAutofit/>
          </a:bodyPr>
          <a:lstStyle/>
          <a:p>
            <a:r>
              <a:rPr lang="it-IT" sz="1450" dirty="0" smtClean="0"/>
              <a:t>25 marzo 1858: Pio IX nomina Ramazzotti patriarca di Venezia su consiglio di Massimiliano d’Austria governatore Generale del Lombardo-Veneto.</a:t>
            </a:r>
          </a:p>
          <a:p>
            <a:r>
              <a:rPr lang="it-IT" sz="1450" dirty="0" smtClean="0"/>
              <a:t> </a:t>
            </a:r>
            <a:r>
              <a:rPr lang="it-IT" sz="1450" dirty="0"/>
              <a:t>15 maggio: grande festa popolare per l’arrivo del nuovo patriarca</a:t>
            </a:r>
            <a:r>
              <a:rPr lang="it-IT" sz="1450" dirty="0" smtClean="0"/>
              <a:t>. La sera stessa fa visita a due preti ammalati. 16 maggio: ingresso nella cattedrale di San Marco. </a:t>
            </a:r>
          </a:p>
          <a:p>
            <a:r>
              <a:rPr lang="it-IT" sz="1450" dirty="0" smtClean="0"/>
              <a:t>20 giugno 1858: prima visita pastorale, iniziando dalle zone più povere dell’Estuario, a volte lasciate senza sacerdote.</a:t>
            </a:r>
          </a:p>
          <a:p>
            <a:r>
              <a:rPr lang="it-IT" sz="1450" i="1" dirty="0" smtClean="0"/>
              <a:t>«</a:t>
            </a:r>
            <a:r>
              <a:rPr lang="it-IT" sz="1450" b="1" i="1" dirty="0" smtClean="0"/>
              <a:t>I preti </a:t>
            </a:r>
            <a:r>
              <a:rPr lang="it-IT" sz="1450" dirty="0" smtClean="0"/>
              <a:t>– scrive </a:t>
            </a:r>
            <a:r>
              <a:rPr lang="it-IT" sz="1450" b="1" i="1" dirty="0" smtClean="0"/>
              <a:t>– non dovrebbero rifiutare di andare in zone povere, ma</a:t>
            </a:r>
            <a:r>
              <a:rPr lang="it-IT" sz="1450" b="1" dirty="0" smtClean="0"/>
              <a:t> </a:t>
            </a:r>
            <a:r>
              <a:rPr lang="it-IT" sz="1450" b="1" i="1" dirty="0" smtClean="0"/>
              <a:t> </a:t>
            </a:r>
            <a:r>
              <a:rPr lang="it-IT" sz="1450" b="1" i="1" dirty="0"/>
              <a:t>essere come soldati di prima linea: </a:t>
            </a:r>
            <a:r>
              <a:rPr lang="it-IT" sz="1450" b="1" i="1" dirty="0" smtClean="0"/>
              <a:t>voi </a:t>
            </a:r>
            <a:r>
              <a:rPr lang="it-IT" sz="1450" b="1" i="1" dirty="0"/>
              <a:t>dovete essere quelli che chiedono di essere </a:t>
            </a:r>
            <a:r>
              <a:rPr lang="it-IT" sz="1450" b="1" i="1" dirty="0" smtClean="0"/>
              <a:t>mandati dove </a:t>
            </a:r>
            <a:r>
              <a:rPr lang="it-IT" sz="1450" b="1" i="1" dirty="0"/>
              <a:t>nessuno vuole </a:t>
            </a:r>
            <a:r>
              <a:rPr lang="it-IT" sz="1450" b="1" i="1" dirty="0" smtClean="0"/>
              <a:t>andare</a:t>
            </a:r>
            <a:r>
              <a:rPr lang="it-IT" sz="1450" i="1" dirty="0" smtClean="0"/>
              <a:t>».</a:t>
            </a:r>
            <a:endParaRPr lang="it-IT" sz="1450" dirty="0" smtClean="0"/>
          </a:p>
        </p:txBody>
      </p:sp>
      <p:sp>
        <p:nvSpPr>
          <p:cNvPr id="2" name="Titolo 1"/>
          <p:cNvSpPr>
            <a:spLocks noGrp="1"/>
          </p:cNvSpPr>
          <p:nvPr>
            <p:ph type="title"/>
          </p:nvPr>
        </p:nvSpPr>
        <p:spPr>
          <a:xfrm>
            <a:off x="683568" y="-171400"/>
            <a:ext cx="5151860" cy="1008112"/>
          </a:xfrm>
        </p:spPr>
        <p:txBody>
          <a:bodyPr/>
          <a:lstStyle/>
          <a:p>
            <a:pPr algn="l"/>
            <a:r>
              <a:rPr lang="it-IT" b="1" dirty="0" smtClean="0">
                <a:solidFill>
                  <a:srgbClr val="FF0000"/>
                </a:solidFill>
              </a:rPr>
              <a:t>Patriarca di Venezia</a:t>
            </a:r>
            <a:endParaRPr lang="it-IT" b="1" dirty="0">
              <a:solidFill>
                <a:srgbClr val="FF0000"/>
              </a:solidFill>
            </a:endParaRPr>
          </a:p>
        </p:txBody>
      </p:sp>
      <p:pic>
        <p:nvPicPr>
          <p:cNvPr id="13316" name="Picture 4" descr="C:\Users\audiovisivi.PIMEMILANO-SRV\Desktop\102_PANA\043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6310" y="3893659"/>
            <a:ext cx="2232248" cy="17350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p:cNvGraphicFramePr>
            <a:graphicFrameLocks noGrp="1"/>
          </p:cNvGraphicFramePr>
          <p:nvPr>
            <p:extLst>
              <p:ext uri="{D42A27DB-BD31-4B8C-83A1-F6EECF244321}">
                <p14:modId xmlns:p14="http://schemas.microsoft.com/office/powerpoint/2010/main" val="958675812"/>
              </p:ext>
            </p:extLst>
          </p:nvPr>
        </p:nvGraphicFramePr>
        <p:xfrm>
          <a:off x="5940152" y="3102690"/>
          <a:ext cx="3024336" cy="3505200"/>
        </p:xfrm>
        <a:graphic>
          <a:graphicData uri="http://schemas.openxmlformats.org/drawingml/2006/table">
            <a:tbl>
              <a:tblPr firstRow="1" bandRow="1">
                <a:tableStyleId>{5C22544A-7EE6-4342-B048-85BDC9FD1C3A}</a:tableStyleId>
              </a:tblPr>
              <a:tblGrid>
                <a:gridCol w="3024336"/>
              </a:tblGrid>
              <a:tr h="3494661">
                <a:tc>
                  <a:txBody>
                    <a:bodyPr/>
                    <a:lstStyle/>
                    <a:p>
                      <a:pPr algn="l"/>
                      <a:r>
                        <a:rPr lang="it-IT" sz="1600" dirty="0" smtClean="0">
                          <a:solidFill>
                            <a:schemeClr val="bg1"/>
                          </a:solidFill>
                        </a:rPr>
                        <a:t>A differenza di Pavia, trova a Venezia molte iniziative assistenziali, che potenzia e coordina.</a:t>
                      </a:r>
                    </a:p>
                    <a:p>
                      <a:pPr algn="l"/>
                      <a:r>
                        <a:rPr lang="it-IT" sz="1600" dirty="0" smtClean="0">
                          <a:solidFill>
                            <a:schemeClr val="bg1"/>
                          </a:solidFill>
                        </a:rPr>
                        <a:t>Subito getta le basi di una profonda riorganizzazione delle istituzioni ecclesiastiche cattoliche</a:t>
                      </a:r>
                      <a:r>
                        <a:rPr lang="it-IT" sz="1600" baseline="0" dirty="0" smtClean="0">
                          <a:solidFill>
                            <a:schemeClr val="bg1"/>
                          </a:solidFill>
                        </a:rPr>
                        <a:t> del Veneto riprendendo in mano due strumenti caduti in disuso da tempo: il Concilio provinciale e il Sinodo diocesano (che però non farà a tempo a realizzare).  </a:t>
                      </a:r>
                      <a:endParaRPr lang="it-IT" sz="1600" dirty="0" smtClean="0">
                        <a:solidFill>
                          <a:schemeClr val="bg1"/>
                        </a:solidFill>
                      </a:endParaRPr>
                    </a:p>
                  </a:txBody>
                  <a:tcPr/>
                </a:tc>
              </a:tr>
            </a:tbl>
          </a:graphicData>
        </a:graphic>
      </p:graphicFrame>
      <p:pic>
        <p:nvPicPr>
          <p:cNvPr id="13317" name="Picture 5" descr="C:\Users\audiovisivi.PIMEMILANO-SRV\Desktop\102_PANA\250px-A_ramazzott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476672"/>
            <a:ext cx="1967945" cy="244827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51520" y="5622970"/>
            <a:ext cx="5688632" cy="1077218"/>
          </a:xfrm>
          <a:prstGeom prst="rect">
            <a:avLst/>
          </a:prstGeom>
          <a:noFill/>
        </p:spPr>
        <p:txBody>
          <a:bodyPr wrap="square" rtlCol="0">
            <a:spAutoFit/>
          </a:bodyPr>
          <a:lstStyle/>
          <a:p>
            <a:r>
              <a:rPr lang="it-IT" sz="1600" dirty="0" smtClean="0"/>
              <a:t>Durante il Giubileo straordinario del 1858 (14 </a:t>
            </a:r>
            <a:r>
              <a:rPr lang="it-IT" sz="1600" dirty="0" err="1" smtClean="0"/>
              <a:t>nov</a:t>
            </a:r>
            <a:r>
              <a:rPr lang="it-IT" sz="1600" dirty="0" smtClean="0"/>
              <a:t>. – 13 </a:t>
            </a:r>
            <a:r>
              <a:rPr lang="it-IT" sz="1600" dirty="0" err="1" smtClean="0"/>
              <a:t>dic</a:t>
            </a:r>
            <a:r>
              <a:rPr lang="it-IT" sz="1600" dirty="0" smtClean="0"/>
              <a:t>.), voluto da Pio IX, secondo il suo segretario </a:t>
            </a:r>
            <a:r>
              <a:rPr lang="it-IT" sz="1600" dirty="0" err="1" smtClean="0"/>
              <a:t>Cagliaroli</a:t>
            </a:r>
            <a:r>
              <a:rPr lang="it-IT" sz="1600" dirty="0" smtClean="0"/>
              <a:t>, da tutte le parti della città accorse gente di ogni ceto per ascoltare le sue prediche dal </a:t>
            </a:r>
            <a:r>
              <a:rPr lang="it-IT" sz="1600" dirty="0"/>
              <a:t>pulpito </a:t>
            </a:r>
            <a:r>
              <a:rPr lang="it-IT" sz="1600" dirty="0" smtClean="0"/>
              <a:t>di San Marco.</a:t>
            </a:r>
            <a:endParaRPr lang="it-IT" sz="1600" dirty="0"/>
          </a:p>
        </p:txBody>
      </p:sp>
      <p:pic>
        <p:nvPicPr>
          <p:cNvPr id="2050" name="Picture 2" descr="C:\Users\audiovisivi.PIMEMILANO-SRV\Desktop\102_PANA\patriarca-giuseppe-sar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080" y="3899437"/>
            <a:ext cx="2651756" cy="172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683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03" y="764704"/>
            <a:ext cx="4752528" cy="5796644"/>
          </a:xfrm>
        </p:spPr>
        <p:txBody>
          <a:bodyPr>
            <a:normAutofit fontScale="70000" lnSpcReduction="20000"/>
          </a:bodyPr>
          <a:lstStyle/>
          <a:p>
            <a:r>
              <a:rPr lang="it-IT" dirty="0" smtClean="0"/>
              <a:t>Un evento nuov0 per Venezia fu la convocazione fatta dal patriarca Ramazzotti, in quanto metropolita, di tutti i vescovi suffraganei per un </a:t>
            </a:r>
            <a:r>
              <a:rPr lang="it-IT" b="1" dirty="0" smtClean="0"/>
              <a:t>Concilio</a:t>
            </a:r>
            <a:r>
              <a:rPr lang="it-IT" dirty="0" smtClean="0"/>
              <a:t> (oggi diremmo «Sinodo») </a:t>
            </a:r>
            <a:r>
              <a:rPr lang="it-IT" b="1" dirty="0" smtClean="0"/>
              <a:t>provinciale</a:t>
            </a:r>
            <a:r>
              <a:rPr lang="it-IT" dirty="0" smtClean="0"/>
              <a:t> per trattare vari temi che gli stavano a cuore, in particolare: l’educazione della gioventù e la formazione dei seminaristi.</a:t>
            </a:r>
            <a:endParaRPr lang="it-IT" dirty="0"/>
          </a:p>
          <a:p>
            <a:r>
              <a:rPr lang="it-IT" dirty="0" smtClean="0"/>
              <a:t>Dopo le riunioni preparatorie (18-20 agosto 1858) e i lavori delle commissioni di teologi che andarono avanti per vari mesi, la data di inizio dovette slittare dal 24 maggio all’8 ottobre 1859, a causa del precipitare degli eventi politici (2ª guerra di indipendenza). </a:t>
            </a:r>
          </a:p>
          <a:p>
            <a:r>
              <a:rPr lang="it-IT" dirty="0" smtClean="0"/>
              <a:t>I dieci vescovi lavorarono sodo fino al 4 novembre: non </a:t>
            </a:r>
            <a:r>
              <a:rPr lang="it-IT" dirty="0"/>
              <a:t>solo </a:t>
            </a:r>
            <a:r>
              <a:rPr lang="it-IT" dirty="0" smtClean="0"/>
              <a:t>momenti di riflessione e studio, ma anche di preghiera comune. I più importanti aspetti dell’attività pastorale furono approfonditi e tradotti in programmi operativi. Ramazzotti contagiò gli altri vescovi con la sua passione missionaria.</a:t>
            </a:r>
            <a:endParaRPr lang="it-IT" i="1" dirty="0"/>
          </a:p>
          <a:p>
            <a:r>
              <a:rPr lang="it-IT" dirty="0" smtClean="0"/>
              <a:t>Gli Atti furono inviati a Roma nel gennaio 1861 per l’approvazione della Santa Sede.</a:t>
            </a:r>
            <a:endParaRPr lang="it-IT" dirty="0"/>
          </a:p>
          <a:p>
            <a:endParaRPr lang="it-IT" dirty="0"/>
          </a:p>
        </p:txBody>
      </p:sp>
      <p:sp>
        <p:nvSpPr>
          <p:cNvPr id="2" name="Titolo 1"/>
          <p:cNvSpPr>
            <a:spLocks noGrp="1"/>
          </p:cNvSpPr>
          <p:nvPr>
            <p:ph type="title"/>
          </p:nvPr>
        </p:nvSpPr>
        <p:spPr>
          <a:xfrm>
            <a:off x="611559" y="116632"/>
            <a:ext cx="4608487" cy="576064"/>
          </a:xfrm>
        </p:spPr>
        <p:txBody>
          <a:bodyPr>
            <a:normAutofit fontScale="90000"/>
          </a:bodyPr>
          <a:lstStyle/>
          <a:p>
            <a:pPr algn="l"/>
            <a:r>
              <a:rPr lang="it-IT" sz="3200" b="1" dirty="0" smtClean="0">
                <a:solidFill>
                  <a:srgbClr val="FF0000"/>
                </a:solidFill>
              </a:rPr>
              <a:t>Concilio provinciale (1859)</a:t>
            </a:r>
            <a:endParaRPr lang="it-IT" sz="3200" b="1" dirty="0">
              <a:solidFill>
                <a:srgbClr val="FF0000"/>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val="1415923025"/>
              </p:ext>
            </p:extLst>
          </p:nvPr>
        </p:nvGraphicFramePr>
        <p:xfrm>
          <a:off x="7159931" y="1994418"/>
          <a:ext cx="1732549" cy="1584176"/>
        </p:xfrm>
        <a:graphic>
          <a:graphicData uri="http://schemas.openxmlformats.org/drawingml/2006/table">
            <a:tbl>
              <a:tblPr firstRow="1" bandRow="1">
                <a:tableStyleId>{5C22544A-7EE6-4342-B048-85BDC9FD1C3A}</a:tableStyleId>
              </a:tblPr>
              <a:tblGrid>
                <a:gridCol w="1732549"/>
              </a:tblGrid>
              <a:tr h="1584176">
                <a:tc>
                  <a:txBody>
                    <a:bodyPr/>
                    <a:lstStyle/>
                    <a:p>
                      <a:pPr algn="r"/>
                      <a:r>
                        <a:rPr lang="it-IT" sz="1200" dirty="0" smtClean="0">
                          <a:solidFill>
                            <a:schemeClr val="bg1"/>
                          </a:solidFill>
                        </a:rPr>
                        <a:t>Distante dalle idee del Rosmini ,</a:t>
                      </a:r>
                      <a:r>
                        <a:rPr lang="it-IT" sz="1200" baseline="0" dirty="0" smtClean="0">
                          <a:solidFill>
                            <a:schemeClr val="bg1"/>
                          </a:solidFill>
                        </a:rPr>
                        <a:t> Ramazzotti </a:t>
                      </a:r>
                      <a:r>
                        <a:rPr lang="it-IT" sz="1200" dirty="0" smtClean="0">
                          <a:solidFill>
                            <a:schemeClr val="bg1"/>
                          </a:solidFill>
                        </a:rPr>
                        <a:t>volle però p. Sebastiano Casara simpatizzante rosminiano, come suo teologo al Concilio provinciale. </a:t>
                      </a:r>
                      <a:endParaRPr lang="it-IT" sz="1200" dirty="0">
                        <a:solidFill>
                          <a:schemeClr val="bg1"/>
                        </a:solidFill>
                      </a:endParaRPr>
                    </a:p>
                  </a:txBody>
                  <a:tcPr/>
                </a:tc>
              </a:tr>
            </a:tbl>
          </a:graphicData>
        </a:graphic>
      </p:graphicFrame>
      <p:pic>
        <p:nvPicPr>
          <p:cNvPr id="3075" name="Picture 3" descr="C:\Users\audiovisivi.PIMEMILANO-SRV\Desktop\102_PANA\Padre-Sebastiano-Casa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3717032"/>
            <a:ext cx="1728192" cy="21408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udiovisivi.PIMEMILANO-SRV\Desktop\102_PANA\vescov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47" y="435818"/>
            <a:ext cx="1800225" cy="630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92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764704"/>
            <a:ext cx="5333764" cy="2967367"/>
          </a:xfrm>
        </p:spPr>
        <p:txBody>
          <a:bodyPr>
            <a:noAutofit/>
          </a:bodyPr>
          <a:lstStyle/>
          <a:p>
            <a:r>
              <a:rPr lang="it-IT" sz="1500" dirty="0" smtClean="0"/>
              <a:t>Per il giubileo straordinario del 1858 predicò egli personalmente gli esercizi spirituali per otto giorni nel penitenziario della Giudecca dove erano rinchiusi più di 800 detenuti comuni. Nel 1860 fu la volta del penitenziario femminile, dove egli si recava spesso, commosso dalla sorte di quelle infelici (colpevoli più per ignoranza che per malvagità).</a:t>
            </a:r>
          </a:p>
          <a:p>
            <a:r>
              <a:rPr lang="it-IT" sz="1500" dirty="0" smtClean="0"/>
              <a:t>Quando</a:t>
            </a:r>
            <a:r>
              <a:rPr lang="it-IT" sz="1500" b="1" dirty="0" smtClean="0"/>
              <a:t> </a:t>
            </a:r>
            <a:r>
              <a:rPr lang="it-IT" sz="1500" dirty="0" smtClean="0"/>
              <a:t>fu nominato deputato della Camera del Consiglio dell’Imperatore (febbraio 1861), chiese e ottenne la liberazione di alcuni sacerdoti detenuti politici a Venezia.</a:t>
            </a:r>
          </a:p>
          <a:p>
            <a:r>
              <a:rPr lang="it-IT" sz="1500" dirty="0" smtClean="0"/>
              <a:t>Ramazzotti non perde lo </a:t>
            </a:r>
            <a:r>
              <a:rPr lang="it-IT" sz="1500" dirty="0"/>
              <a:t>spirito missionario: esorta </a:t>
            </a:r>
            <a:r>
              <a:rPr lang="it-IT" sz="1500" dirty="0" smtClean="0"/>
              <a:t>il clero a </a:t>
            </a:r>
            <a:r>
              <a:rPr lang="it-IT" sz="1500" dirty="0"/>
              <a:t>vivere in piccole comunità e lui stesso </a:t>
            </a:r>
            <a:r>
              <a:rPr lang="it-IT" sz="1500" dirty="0" smtClean="0"/>
              <a:t>vuole in episcopio  un gruppo di sacerdoti </a:t>
            </a:r>
            <a:r>
              <a:rPr lang="it-IT" sz="1500" dirty="0"/>
              <a:t>(‘</a:t>
            </a:r>
            <a:r>
              <a:rPr lang="it-IT" sz="1500" i="1" dirty="0"/>
              <a:t>la sua famiglia</a:t>
            </a:r>
            <a:r>
              <a:rPr lang="it-IT" sz="1500" dirty="0"/>
              <a:t>’) pronti </a:t>
            </a:r>
            <a:r>
              <a:rPr lang="it-IT" sz="1500" dirty="0" smtClean="0"/>
              <a:t>per le missioni al popolo e per sostituire i confratelli ammalati.</a:t>
            </a:r>
          </a:p>
          <a:p>
            <a:endParaRPr lang="it-IT" sz="1500" dirty="0"/>
          </a:p>
        </p:txBody>
      </p:sp>
      <p:sp>
        <p:nvSpPr>
          <p:cNvPr id="2" name="Titolo 1"/>
          <p:cNvSpPr>
            <a:spLocks noGrp="1"/>
          </p:cNvSpPr>
          <p:nvPr>
            <p:ph type="title"/>
          </p:nvPr>
        </p:nvSpPr>
        <p:spPr>
          <a:xfrm>
            <a:off x="1331640" y="260649"/>
            <a:ext cx="3528392" cy="504055"/>
          </a:xfrm>
        </p:spPr>
        <p:txBody>
          <a:bodyPr>
            <a:normAutofit fontScale="90000"/>
          </a:bodyPr>
          <a:lstStyle/>
          <a:p>
            <a:r>
              <a:rPr lang="it-IT" dirty="0" smtClean="0"/>
              <a:t/>
            </a:r>
            <a:br>
              <a:rPr lang="it-IT" dirty="0" smtClean="0"/>
            </a:br>
            <a:r>
              <a:rPr lang="it-IT" sz="4000" b="1" dirty="0">
                <a:solidFill>
                  <a:srgbClr val="FF0000"/>
                </a:solidFill>
              </a:rPr>
              <a:t>Zelo apostolico</a:t>
            </a:r>
            <a:endParaRPr lang="it-IT" sz="4000" dirty="0"/>
          </a:p>
        </p:txBody>
      </p:sp>
      <p:pic>
        <p:nvPicPr>
          <p:cNvPr id="14338" name="Picture 2" descr="C:\Users\audiovisivi.PIMEMILANO-SRV\Desktop\102_PANA\venez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82600"/>
            <a:ext cx="3032774" cy="2010296"/>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audiovisivi.PIMEMILANO-SRV\Desktop\102_PANA\carcere-femminile-della-giudec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8962" y="2631777"/>
            <a:ext cx="2997940" cy="187734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audiovisivi.PIMEMILANO-SRV\Desktop\102_PANA\PN16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203690"/>
            <a:ext cx="4060131" cy="24652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p:cNvGraphicFramePr>
            <a:graphicFrameLocks noGrp="1"/>
          </p:cNvGraphicFramePr>
          <p:nvPr>
            <p:extLst>
              <p:ext uri="{D42A27DB-BD31-4B8C-83A1-F6EECF244321}">
                <p14:modId xmlns:p14="http://schemas.microsoft.com/office/powerpoint/2010/main" val="2157080562"/>
              </p:ext>
            </p:extLst>
          </p:nvPr>
        </p:nvGraphicFramePr>
        <p:xfrm>
          <a:off x="4860032" y="4653136"/>
          <a:ext cx="4104456" cy="1881376"/>
        </p:xfrm>
        <a:graphic>
          <a:graphicData uri="http://schemas.openxmlformats.org/drawingml/2006/table">
            <a:tbl>
              <a:tblPr firstRow="1" bandRow="1">
                <a:tableStyleId>{5C22544A-7EE6-4342-B048-85BDC9FD1C3A}</a:tableStyleId>
              </a:tblPr>
              <a:tblGrid>
                <a:gridCol w="4104456"/>
              </a:tblGrid>
              <a:tr h="1881376">
                <a:tc>
                  <a:txBody>
                    <a:bodyPr/>
                    <a:lstStyle/>
                    <a:p>
                      <a:r>
                        <a:rPr lang="it-IT" dirty="0" smtClean="0">
                          <a:solidFill>
                            <a:schemeClr val="bg1"/>
                          </a:solidFill>
                        </a:rPr>
                        <a:t>Da Venezia, con la benedizione del patriarca, partono per le missioni le prime Suore di Carità (dette ‘di Maria Bambina’) per il Bengala e poi le Figlie della Carità (dette ‘Canossiane’) per Hong Kong (1860).</a:t>
                      </a:r>
                    </a:p>
                  </a:txBody>
                  <a:tcPr/>
                </a:tc>
              </a:tr>
            </a:tbl>
          </a:graphicData>
        </a:graphic>
      </p:graphicFrame>
    </p:spTree>
    <p:extLst>
      <p:ext uri="{BB962C8B-B14F-4D97-AF65-F5344CB8AC3E}">
        <p14:creationId xmlns:p14="http://schemas.microsoft.com/office/powerpoint/2010/main" val="3586520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95536" y="548680"/>
            <a:ext cx="5544616" cy="3247287"/>
          </a:xfrm>
        </p:spPr>
        <p:txBody>
          <a:bodyPr>
            <a:normAutofit/>
          </a:bodyPr>
          <a:lstStyle/>
          <a:p>
            <a:r>
              <a:rPr lang="it-IT" sz="2400" dirty="0" smtClean="0"/>
              <a:t>Il </a:t>
            </a:r>
            <a:r>
              <a:rPr lang="it-IT" sz="2400" dirty="0"/>
              <a:t>card. Angelo Roncalli, patriarca di Venezia (S. Giovanni XXIII), in un discorso commemorativo del 3 marzo 1958, così definiva Mons. Angelo Ramazzotti, suo predecessore </a:t>
            </a:r>
            <a:r>
              <a:rPr lang="it-IT" sz="2400" dirty="0" smtClean="0"/>
              <a:t>nella </a:t>
            </a:r>
            <a:r>
              <a:rPr lang="it-IT" sz="2400" dirty="0"/>
              <a:t>cattedra di San Marco:</a:t>
            </a:r>
            <a:br>
              <a:rPr lang="it-IT" sz="2400" dirty="0"/>
            </a:br>
            <a:r>
              <a:rPr lang="it-IT" sz="2400" dirty="0"/>
              <a:t/>
            </a:r>
            <a:br>
              <a:rPr lang="it-IT" sz="2400" dirty="0"/>
            </a:br>
            <a:endParaRPr lang="it-IT" sz="2400" dirty="0"/>
          </a:p>
        </p:txBody>
      </p:sp>
      <p:sp>
        <p:nvSpPr>
          <p:cNvPr id="3" name="Segnaposto contenuto 2"/>
          <p:cNvSpPr>
            <a:spLocks noGrp="1"/>
          </p:cNvSpPr>
          <p:nvPr>
            <p:ph type="body" sz="half" idx="2"/>
          </p:nvPr>
        </p:nvSpPr>
        <p:spPr>
          <a:xfrm>
            <a:off x="179512" y="3356992"/>
            <a:ext cx="5934517" cy="2952328"/>
          </a:xfrm>
        </p:spPr>
        <p:txBody>
          <a:bodyPr>
            <a:noAutofit/>
          </a:bodyPr>
          <a:lstStyle/>
          <a:p>
            <a:pPr algn="ctr">
              <a:lnSpc>
                <a:spcPct val="120000"/>
              </a:lnSpc>
            </a:pPr>
            <a:r>
              <a:rPr lang="it-IT" sz="2400" dirty="0" smtClean="0">
                <a:latin typeface="Algerian" panose="04020705040A02060702" pitchFamily="82" charset="0"/>
                <a:cs typeface="Aharoni" panose="02010803020104030203" pitchFamily="2" charset="-79"/>
              </a:rPr>
              <a:t>«sacerdote </a:t>
            </a:r>
            <a:r>
              <a:rPr lang="it-IT" sz="2400" dirty="0">
                <a:latin typeface="Algerian" panose="04020705040A02060702" pitchFamily="82" charset="0"/>
                <a:cs typeface="Aharoni" panose="02010803020104030203" pitchFamily="2" charset="-79"/>
              </a:rPr>
              <a:t>perfetto, </a:t>
            </a:r>
          </a:p>
          <a:p>
            <a:pPr algn="ctr">
              <a:lnSpc>
                <a:spcPct val="120000"/>
              </a:lnSpc>
            </a:pPr>
            <a:r>
              <a:rPr lang="it-IT" sz="2400" dirty="0">
                <a:latin typeface="Algerian" panose="04020705040A02060702" pitchFamily="82" charset="0"/>
                <a:cs typeface="Aharoni" panose="02010803020104030203" pitchFamily="2" charset="-79"/>
              </a:rPr>
              <a:t>apostolo evangelico,</a:t>
            </a:r>
          </a:p>
          <a:p>
            <a:pPr algn="ctr">
              <a:lnSpc>
                <a:spcPct val="120000"/>
              </a:lnSpc>
            </a:pPr>
            <a:r>
              <a:rPr lang="it-IT" sz="2400" dirty="0">
                <a:latin typeface="Algerian" panose="04020705040A02060702" pitchFamily="82" charset="0"/>
                <a:cs typeface="Aharoni" panose="02010803020104030203" pitchFamily="2" charset="-79"/>
              </a:rPr>
              <a:t> prelato insigne della Chiesa di Dio» </a:t>
            </a:r>
          </a:p>
        </p:txBody>
      </p:sp>
      <p:pic>
        <p:nvPicPr>
          <p:cNvPr id="15" name="Immagine 14"/>
          <p:cNvPicPr>
            <a:picLocks noChangeAspect="1"/>
          </p:cNvPicPr>
          <p:nvPr/>
        </p:nvPicPr>
        <p:blipFill>
          <a:blip r:embed="rId2" cstate="print"/>
          <a:stretch>
            <a:fillRect/>
          </a:stretch>
        </p:blipFill>
        <p:spPr>
          <a:xfrm>
            <a:off x="6190844" y="1580724"/>
            <a:ext cx="2110128" cy="2215243"/>
          </a:xfrm>
          <a:prstGeom prst="rect">
            <a:avLst/>
          </a:prstGeom>
        </p:spPr>
      </p:pic>
    </p:spTree>
    <p:extLst>
      <p:ext uri="{BB962C8B-B14F-4D97-AF65-F5344CB8AC3E}">
        <p14:creationId xmlns:p14="http://schemas.microsoft.com/office/powerpoint/2010/main" val="325865068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764704"/>
            <a:ext cx="6336704" cy="3816422"/>
          </a:xfrm>
        </p:spPr>
        <p:txBody>
          <a:bodyPr>
            <a:noAutofit/>
          </a:bodyPr>
          <a:lstStyle/>
          <a:p>
            <a:r>
              <a:rPr lang="it-IT" sz="1350" dirty="0" smtClean="0"/>
              <a:t>La ricca Venezia aveva un ‘esercito’ di poveri. Come a Pavia, mons. Ramazzotti si preoccupa di avviare opere di carità sotto il segno della continuità e dell’efficienza, collaborando con le Conferenze di san Vincenzo dei Paoli e con le famiglie religiose esistenti o in via di formazione.</a:t>
            </a:r>
          </a:p>
          <a:p>
            <a:r>
              <a:rPr lang="it-IT" sz="1350" dirty="0" smtClean="0"/>
              <a:t>Il patriarcato diventa una ‘Corte dei miracoli’ (</a:t>
            </a:r>
            <a:r>
              <a:rPr lang="it-IT" sz="1350" dirty="0" err="1" smtClean="0"/>
              <a:t>Cagliaroli</a:t>
            </a:r>
            <a:r>
              <a:rPr lang="it-IT" sz="1350" dirty="0" smtClean="0"/>
              <a:t>), che formicola di poveri. Ramazzotti li riceve tutti personalmente e per loro tempesta di richieste la ‘Commissione di beneficenza’. </a:t>
            </a:r>
            <a:r>
              <a:rPr lang="it-IT" sz="1350" i="1" dirty="0" smtClean="0"/>
              <a:t>«Ah! </a:t>
            </a:r>
            <a:r>
              <a:rPr lang="it-IT" sz="1350" dirty="0" smtClean="0"/>
              <a:t>– esclamava quasi piangendo – </a:t>
            </a:r>
            <a:r>
              <a:rPr lang="it-IT" sz="1350" i="1" dirty="0" smtClean="0"/>
              <a:t>tanti poveri che vorrei aiutare e non posso! Son questi poveri, credetemi, che mi affannano il respiro, mi distruggono la salute».</a:t>
            </a:r>
          </a:p>
          <a:p>
            <a:r>
              <a:rPr lang="it-IT" sz="1350" dirty="0" smtClean="0"/>
              <a:t>Da </a:t>
            </a:r>
            <a:r>
              <a:rPr lang="it-IT" sz="1350" dirty="0"/>
              <a:t>M</a:t>
            </a:r>
            <a:r>
              <a:rPr lang="it-IT" sz="1350" dirty="0" smtClean="0"/>
              <a:t>ilano fece arrivare don Eliseo </a:t>
            </a:r>
            <a:r>
              <a:rPr lang="it-IT" sz="1350" dirty="0" err="1" smtClean="0"/>
              <a:t>Ghislandi</a:t>
            </a:r>
            <a:r>
              <a:rPr lang="it-IT" sz="1350" dirty="0" smtClean="0"/>
              <a:t> , un esperto, per migliorare l’assistenza delle Canossiane alle sordomute, a sant’Alvise. Solo alla vigilia della morte ottenne il via libera per uguale assistenza ai sordomuti da parte dei padri Somaschi.</a:t>
            </a:r>
          </a:p>
          <a:p>
            <a:r>
              <a:rPr lang="it-IT" sz="1350" dirty="0" smtClean="0"/>
              <a:t>A San Pietro in Castello  inizia l’opera per gli orfani per avviarli al lavoro nelle varie botteghe artigiane di Venezia.</a:t>
            </a:r>
          </a:p>
          <a:p>
            <a:r>
              <a:rPr lang="it-IT" sz="1350" dirty="0" smtClean="0"/>
              <a:t>Negli ultimi tempi, crescendo i bisogni dei poveri, ordinò che si vendessero le argenterie della casa per soccorrere i bisognosi.</a:t>
            </a:r>
          </a:p>
        </p:txBody>
      </p:sp>
      <p:sp>
        <p:nvSpPr>
          <p:cNvPr id="2" name="Titolo 1"/>
          <p:cNvSpPr>
            <a:spLocks noGrp="1"/>
          </p:cNvSpPr>
          <p:nvPr>
            <p:ph type="title"/>
          </p:nvPr>
        </p:nvSpPr>
        <p:spPr>
          <a:xfrm>
            <a:off x="1403647" y="188640"/>
            <a:ext cx="4464497" cy="576064"/>
          </a:xfrm>
        </p:spPr>
        <p:txBody>
          <a:bodyPr>
            <a:noAutofit/>
          </a:bodyPr>
          <a:lstStyle/>
          <a:p>
            <a:r>
              <a:rPr lang="it-IT" sz="3600" b="1" dirty="0">
                <a:solidFill>
                  <a:srgbClr val="FF0000"/>
                </a:solidFill>
              </a:rPr>
              <a:t>La carità organizzata</a:t>
            </a:r>
            <a:endParaRPr lang="it-IT" sz="3600" dirty="0"/>
          </a:p>
        </p:txBody>
      </p:sp>
      <p:pic>
        <p:nvPicPr>
          <p:cNvPr id="5122" name="Picture 2" descr="C:\Users\audiovisivi.PIMEMILANO-SRV\Desktop\102_PANA\Incisione_corte_milion_-_Pozzob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196752"/>
            <a:ext cx="2193925" cy="30114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udiovisivi.PIMEMILANO-SRV\Desktop\102_PANA\dal_500_al_2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634257"/>
            <a:ext cx="3744416" cy="189823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audiovisivi.PIMEMILANO-SRV\Desktop\102_PANA\AA1FFD04-4429-40FA-AEEE-3322E0D6D80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4581128"/>
            <a:ext cx="2664296" cy="195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901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980728"/>
            <a:ext cx="5256584" cy="5400600"/>
          </a:xfrm>
        </p:spPr>
        <p:txBody>
          <a:bodyPr>
            <a:normAutofit lnSpcReduction="10000"/>
          </a:bodyPr>
          <a:lstStyle/>
          <a:p>
            <a:r>
              <a:rPr lang="it-IT" sz="1700" dirty="0" smtClean="0"/>
              <a:t>Giugno 1861: Ramazzotti si trasferisce a </a:t>
            </a:r>
            <a:r>
              <a:rPr lang="it-IT" sz="1700" dirty="0" err="1" smtClean="0"/>
              <a:t>Gherla</a:t>
            </a:r>
            <a:r>
              <a:rPr lang="it-IT" sz="1700" dirty="0" smtClean="0"/>
              <a:t> di Crespano del Grappa ospite della famiglia Canal per recuperare le forze dopo disturbi cardiaci.</a:t>
            </a:r>
          </a:p>
          <a:p>
            <a:r>
              <a:rPr lang="it-IT" sz="1700" dirty="0" smtClean="0"/>
              <a:t>11 agosto 1861: il cardinale Antonelli, Segretario di Stato, gli comunica la decisione di Pio IX di crearlo cardinale.</a:t>
            </a:r>
          </a:p>
          <a:p>
            <a:endParaRPr lang="it-IT" sz="1600" dirty="0" smtClean="0"/>
          </a:p>
          <a:p>
            <a:endParaRPr lang="it-IT" sz="1600" dirty="0"/>
          </a:p>
          <a:p>
            <a:endParaRPr lang="it-IT" sz="1600" dirty="0" smtClean="0"/>
          </a:p>
          <a:p>
            <a:endParaRPr lang="it-IT" sz="1600" dirty="0"/>
          </a:p>
          <a:p>
            <a:endParaRPr lang="it-IT" sz="1600" dirty="0" smtClean="0"/>
          </a:p>
          <a:p>
            <a:r>
              <a:rPr lang="it-IT" sz="1700" dirty="0" smtClean="0"/>
              <a:t>24 settembre 1861: Ramazzotti muore mentre assiste alla messa celebrata dal suo segretario don </a:t>
            </a:r>
            <a:r>
              <a:rPr lang="it-IT" sz="1700" dirty="0" err="1" smtClean="0"/>
              <a:t>Cagliaroli</a:t>
            </a:r>
            <a:r>
              <a:rPr lang="it-IT" sz="1700" dirty="0" smtClean="0"/>
              <a:t>. Muore da povero: sarà il Comune di Venezia a pagare le spese del trasporto e del funerale. Fu rimpianto come «padre dei poveri e sacerdote santo».</a:t>
            </a:r>
          </a:p>
          <a:p>
            <a:r>
              <a:rPr lang="it-IT" sz="1700" dirty="0" smtClean="0"/>
              <a:t>5 ottobre 1861: solenni esequie in San Marco.</a:t>
            </a:r>
          </a:p>
          <a:p>
            <a:r>
              <a:rPr lang="it-IT" sz="1700" dirty="0" smtClean="0"/>
              <a:t>Giugno 1862: don Pietro </a:t>
            </a:r>
            <a:r>
              <a:rPr lang="it-IT" sz="1700" dirty="0" err="1" smtClean="0"/>
              <a:t>Cagliaroli</a:t>
            </a:r>
            <a:r>
              <a:rPr lang="it-IT" sz="1700" dirty="0" smtClean="0"/>
              <a:t> pubblica la prima biografia di Angelo Ramazzotti.</a:t>
            </a:r>
            <a:endParaRPr lang="it-IT" sz="1700" dirty="0"/>
          </a:p>
        </p:txBody>
      </p:sp>
      <p:sp>
        <p:nvSpPr>
          <p:cNvPr id="2" name="Titolo 1"/>
          <p:cNvSpPr>
            <a:spLocks noGrp="1"/>
          </p:cNvSpPr>
          <p:nvPr>
            <p:ph type="title"/>
          </p:nvPr>
        </p:nvSpPr>
        <p:spPr>
          <a:xfrm>
            <a:off x="755576" y="332656"/>
            <a:ext cx="4464496" cy="504056"/>
          </a:xfrm>
        </p:spPr>
        <p:txBody>
          <a:bodyPr>
            <a:normAutofit fontScale="90000"/>
          </a:bodyPr>
          <a:lstStyle/>
          <a:p>
            <a:r>
              <a:rPr lang="it-IT" b="1" dirty="0" smtClean="0"/>
              <a:t/>
            </a:r>
            <a:br>
              <a:rPr lang="it-IT" b="1" dirty="0" smtClean="0"/>
            </a:br>
            <a:r>
              <a:rPr lang="it-IT" sz="4400" b="1" dirty="0" smtClean="0">
                <a:solidFill>
                  <a:srgbClr val="FF0000"/>
                </a:solidFill>
              </a:rPr>
              <a:t>La nascita al cielo</a:t>
            </a:r>
            <a:endParaRPr lang="it-IT" b="1" dirty="0"/>
          </a:p>
        </p:txBody>
      </p:sp>
      <p:pic>
        <p:nvPicPr>
          <p:cNvPr id="15362" name="Picture 2" descr="C:\Users\audiovisivi.PIMEMILANO-SRV\Desktop\102_PANA\ramazza\casaripos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3573" y="980728"/>
            <a:ext cx="2787444"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audiovisivi.PIMEMILANO-SRV\Desktop\102_PANA\ramazza\berret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3068960"/>
            <a:ext cx="3200905" cy="21602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p:cNvGraphicFramePr>
            <a:graphicFrameLocks noGrp="1"/>
          </p:cNvGraphicFramePr>
          <p:nvPr>
            <p:extLst>
              <p:ext uri="{D42A27DB-BD31-4B8C-83A1-F6EECF244321}">
                <p14:modId xmlns:p14="http://schemas.microsoft.com/office/powerpoint/2010/main" val="3860006460"/>
              </p:ext>
            </p:extLst>
          </p:nvPr>
        </p:nvGraphicFramePr>
        <p:xfrm>
          <a:off x="611560" y="2636912"/>
          <a:ext cx="4608512" cy="1152128"/>
        </p:xfrm>
        <a:graphic>
          <a:graphicData uri="http://schemas.openxmlformats.org/drawingml/2006/table">
            <a:tbl>
              <a:tblPr firstRow="1" bandRow="1">
                <a:tableStyleId>{5C22544A-7EE6-4342-B048-85BDC9FD1C3A}</a:tableStyleId>
              </a:tblPr>
              <a:tblGrid>
                <a:gridCol w="4608512"/>
              </a:tblGrid>
              <a:tr h="1152128">
                <a:tc>
                  <a:txBody>
                    <a:bodyPr/>
                    <a:lstStyle/>
                    <a:p>
                      <a:r>
                        <a:rPr lang="it-IT" sz="1700" dirty="0" smtClean="0">
                          <a:solidFill>
                            <a:schemeClr val="bg1"/>
                          </a:solidFill>
                        </a:rPr>
                        <a:t>Ramazzotti risponde di non avere i titoli né i soldi che occorrono per queste nomine cardinalizie. Gli erano rimasti pochi averi</a:t>
                      </a:r>
                      <a:r>
                        <a:rPr lang="it-IT" sz="1700" baseline="0" dirty="0" smtClean="0">
                          <a:solidFill>
                            <a:schemeClr val="bg1"/>
                          </a:solidFill>
                        </a:rPr>
                        <a:t> personali e anche pochi giorni da vivere.</a:t>
                      </a:r>
                      <a:endParaRPr lang="it-IT" sz="1700" dirty="0">
                        <a:solidFill>
                          <a:schemeClr val="bg1"/>
                        </a:solidFill>
                      </a:endParaRPr>
                    </a:p>
                  </a:txBody>
                  <a:tcPr/>
                </a:tc>
              </a:tr>
            </a:tbl>
          </a:graphicData>
        </a:graphic>
      </p:graphicFrame>
    </p:spTree>
    <p:extLst>
      <p:ext uri="{BB962C8B-B14F-4D97-AF65-F5344CB8AC3E}">
        <p14:creationId xmlns:p14="http://schemas.microsoft.com/office/powerpoint/2010/main" val="896227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txBox="1">
            <a:spLocks/>
          </p:cNvSpPr>
          <p:nvPr/>
        </p:nvSpPr>
        <p:spPr>
          <a:xfrm>
            <a:off x="2915816" y="1412776"/>
            <a:ext cx="5770984" cy="4608512"/>
          </a:xfrm>
          <a:prstGeom prst="rect">
            <a:avLst/>
          </a:prstGeom>
        </p:spPr>
        <p:txBody>
          <a:bodyPr>
            <a:normAutofit fontScale="55000" lnSpcReduction="2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r>
              <a:rPr lang="it-IT" sz="3800" dirty="0" smtClean="0"/>
              <a:t>Il 23 dicembre 1871 don Pietro Avanzini (1832-1874),  sacerdote diocesano di Roma, dottore in filosofia, teologia e diritto canonico, fondatore </a:t>
            </a:r>
            <a:r>
              <a:rPr lang="it-IT" sz="3800" dirty="0"/>
              <a:t>degli </a:t>
            </a:r>
            <a:r>
              <a:rPr lang="it-IT" sz="3800" i="1" dirty="0"/>
              <a:t>Acta </a:t>
            </a:r>
            <a:r>
              <a:rPr lang="it-IT" sz="3800" i="1" dirty="0" err="1"/>
              <a:t>Sanctae</a:t>
            </a:r>
            <a:r>
              <a:rPr lang="it-IT" sz="3800" i="1" dirty="0"/>
              <a:t> </a:t>
            </a:r>
            <a:r>
              <a:rPr lang="it-IT" sz="3800" i="1" dirty="0" err="1" smtClean="0"/>
              <a:t>Sedis</a:t>
            </a:r>
            <a:r>
              <a:rPr lang="it-IT" sz="3800" dirty="0" smtClean="0"/>
              <a:t>, apre nella propria casa un nuovo Seminario missionario. </a:t>
            </a:r>
          </a:p>
          <a:p>
            <a:r>
              <a:rPr lang="it-IT" sz="3800" dirty="0" smtClean="0"/>
              <a:t>Muore a soli 41 anni. Le sue spoglie  si trovano dal </a:t>
            </a:r>
            <a:r>
              <a:rPr lang="it-IT" sz="3800" dirty="0" err="1" smtClean="0"/>
              <a:t>dic</a:t>
            </a:r>
            <a:r>
              <a:rPr lang="it-IT" sz="3800" dirty="0" smtClean="0"/>
              <a:t>. 1971 nella cappella della Casa generalizia del PIME a Roma.</a:t>
            </a:r>
          </a:p>
          <a:p>
            <a:r>
              <a:rPr lang="it-IT" sz="3800" dirty="0" smtClean="0"/>
              <a:t>Nel 1874 papa Pio IX approva il </a:t>
            </a:r>
            <a:r>
              <a:rPr lang="it-IT" sz="3800" i="1" dirty="0" smtClean="0"/>
              <a:t>Pontificio Seminario dei santi apostoli Pietro e Paolo per le Missioni Estere, </a:t>
            </a:r>
            <a:r>
              <a:rPr lang="it-IT" sz="3800" dirty="0" smtClean="0"/>
              <a:t> che per  mezzo secolo (fino al 1926) invierà missionari in varie parti del mondo, principalmente in Cina.</a:t>
            </a:r>
          </a:p>
          <a:p>
            <a:r>
              <a:rPr lang="it-IT" sz="3800" dirty="0" smtClean="0"/>
              <a:t>Nel luglio 1900 nello </a:t>
            </a:r>
            <a:r>
              <a:rPr lang="it-IT" sz="3800" dirty="0" err="1" smtClean="0"/>
              <a:t>Shanxi</a:t>
            </a:r>
            <a:r>
              <a:rPr lang="it-IT" sz="3800" dirty="0" smtClean="0"/>
              <a:t>, Cina, viene ucciso Alberico Crescitelli (canonizzato il 1° ottobre 2000).</a:t>
            </a:r>
          </a:p>
          <a:p>
            <a:endParaRPr lang="it-IT" dirty="0"/>
          </a:p>
        </p:txBody>
      </p:sp>
      <p:sp>
        <p:nvSpPr>
          <p:cNvPr id="3" name="Titolo 2"/>
          <p:cNvSpPr txBox="1">
            <a:spLocks/>
          </p:cNvSpPr>
          <p:nvPr/>
        </p:nvSpPr>
        <p:spPr>
          <a:xfrm>
            <a:off x="681836" y="332656"/>
            <a:ext cx="8004964" cy="864096"/>
          </a:xfrm>
          <a:prstGeom prst="rect">
            <a:avLst/>
          </a:prstGeom>
        </p:spPr>
        <p:txBody>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it-IT" b="1" dirty="0" smtClean="0">
                <a:solidFill>
                  <a:srgbClr val="FF0000"/>
                </a:solidFill>
              </a:rPr>
              <a:t>Un altro seminario missionario</a:t>
            </a:r>
            <a:endParaRPr lang="it-IT" b="1" dirty="0">
              <a:solidFill>
                <a:srgbClr val="FF0000"/>
              </a:solidFill>
            </a:endParaRPr>
          </a:p>
        </p:txBody>
      </p:sp>
      <p:pic>
        <p:nvPicPr>
          <p:cNvPr id="4" name="Picture 2" descr="C:\Users\audiovisivi.PIMEMILANO-SRV\Desktop\102_PANA\avanzi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196753"/>
            <a:ext cx="2016224" cy="25181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udiovisivi.PIMEMILANO-SRV\Desktop\102_PANA\crescitell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836" y="3933057"/>
            <a:ext cx="2017956"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120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412776"/>
            <a:ext cx="5266928" cy="4683224"/>
          </a:xfrm>
        </p:spPr>
        <p:txBody>
          <a:bodyPr>
            <a:normAutofit fontScale="85000" lnSpcReduction="20000"/>
          </a:bodyPr>
          <a:lstStyle/>
          <a:p>
            <a:r>
              <a:rPr lang="it-IT" dirty="0" smtClean="0"/>
              <a:t>1910: p. Paolo Manna (1872-1952) - beatificato nel 2001 - visita il Seminario di Roma e propone al suo superiore mons. Domenico </a:t>
            </a:r>
            <a:r>
              <a:rPr lang="it-IT" dirty="0" err="1" smtClean="0"/>
              <a:t>Callerio</a:t>
            </a:r>
            <a:r>
              <a:rPr lang="it-IT" dirty="0" smtClean="0"/>
              <a:t> l’unione dei due Istituti (lombardo e romano).</a:t>
            </a:r>
          </a:p>
          <a:p>
            <a:r>
              <a:rPr lang="it-IT" dirty="0" smtClean="0"/>
              <a:t>1924: p. Paolo Manna, già missionario in </a:t>
            </a:r>
            <a:r>
              <a:rPr lang="it-IT" dirty="0"/>
              <a:t>Birmania (</a:t>
            </a:r>
            <a:r>
              <a:rPr lang="it-IT" dirty="0" smtClean="0"/>
              <a:t>1895-1907) e fondatore dell’Unione Missionaria del Clero (1916), diventa Superiore </a:t>
            </a:r>
            <a:r>
              <a:rPr lang="it-IT" dirty="0"/>
              <a:t>G</a:t>
            </a:r>
            <a:r>
              <a:rPr lang="it-IT" dirty="0" smtClean="0"/>
              <a:t>enerale dell’Istituto lombardo.</a:t>
            </a:r>
          </a:p>
          <a:p>
            <a:r>
              <a:rPr lang="it-IT" dirty="0" smtClean="0"/>
              <a:t>23 maggio 1926:  Pio XI pubblica il </a:t>
            </a:r>
            <a:r>
              <a:rPr lang="it-IT" dirty="0"/>
              <a:t>M</a:t>
            </a:r>
            <a:r>
              <a:rPr lang="it-IT" dirty="0" smtClean="0"/>
              <a:t>otu Proprio che fa dei due un solo nuovo Istituto chiamato </a:t>
            </a:r>
            <a:r>
              <a:rPr lang="it-IT" i="1" dirty="0" smtClean="0"/>
              <a:t>Pontificio Istituto Missioni Estere </a:t>
            </a:r>
            <a:r>
              <a:rPr lang="it-IT" dirty="0" smtClean="0"/>
              <a:t>(PIME). Superiore Generale: padre Paolo Manna.</a:t>
            </a:r>
          </a:p>
        </p:txBody>
      </p:sp>
      <p:sp>
        <p:nvSpPr>
          <p:cNvPr id="3" name="Titolo 2"/>
          <p:cNvSpPr>
            <a:spLocks noGrp="1"/>
          </p:cNvSpPr>
          <p:nvPr>
            <p:ph type="title"/>
          </p:nvPr>
        </p:nvSpPr>
        <p:spPr>
          <a:xfrm>
            <a:off x="457200" y="152400"/>
            <a:ext cx="4978896" cy="1044352"/>
          </a:xfrm>
        </p:spPr>
        <p:txBody>
          <a:bodyPr/>
          <a:lstStyle/>
          <a:p>
            <a:pPr algn="ctr"/>
            <a:r>
              <a:rPr lang="it-IT" b="1" dirty="0" smtClean="0">
                <a:solidFill>
                  <a:srgbClr val="FF0000"/>
                </a:solidFill>
              </a:rPr>
              <a:t>Nascita del P.I.M.E.</a:t>
            </a:r>
            <a:endParaRPr lang="it-IT" b="1" dirty="0">
              <a:solidFill>
                <a:srgbClr val="FF0000"/>
              </a:solidFill>
            </a:endParaRPr>
          </a:p>
        </p:txBody>
      </p:sp>
      <p:pic>
        <p:nvPicPr>
          <p:cNvPr id="3074" name="Picture 2" descr="C:\Users\audiovisivi.PIMEMILANO-SRV\Desktop\102_PANA\man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662891"/>
            <a:ext cx="2520280" cy="27903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udiovisivi.PIMEMILANO-SRV\Desktop\102_PANA\PI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0843" y="3453201"/>
            <a:ext cx="2536540" cy="28083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udiovisivi.PIMEMILANO-SRV\Desktop\102_PANA\man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8693" y="637439"/>
            <a:ext cx="2520280" cy="27903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udiovisivi.PIMEMILANO-SRV\Desktop\102_PANA\man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4423" y="698173"/>
            <a:ext cx="2520280" cy="27903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udiovisivi.PIMEMILANO-SRV\Desktop\102_PANA\man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4423" y="704020"/>
            <a:ext cx="2520280" cy="279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176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Users\audiovisivi.PIMEMILANO-SRV\Desktop\102_PANA\log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04664"/>
            <a:ext cx="2309977" cy="2522857"/>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contenuto 1"/>
          <p:cNvSpPr>
            <a:spLocks noGrp="1"/>
          </p:cNvSpPr>
          <p:nvPr>
            <p:ph idx="1"/>
          </p:nvPr>
        </p:nvSpPr>
        <p:spPr>
          <a:xfrm>
            <a:off x="457200" y="1166537"/>
            <a:ext cx="3538736" cy="4929463"/>
          </a:xfrm>
        </p:spPr>
        <p:txBody>
          <a:bodyPr>
            <a:normAutofit fontScale="85000" lnSpcReduction="20000"/>
          </a:bodyPr>
          <a:lstStyle/>
          <a:p>
            <a:r>
              <a:rPr lang="it-IT" dirty="0" smtClean="0"/>
              <a:t>3 marzo 1958: la salma di Angelo Ramazzotti viene traslata dalla cappella della SS. Trinità, presso il Seminario patriarcale di Venezia, alla chiesa di San Francesco Saverio del PIME  in Milano, alla presenza di 14 vescovi, dell’arcivescovo Montini e del patriarca di </a:t>
            </a:r>
            <a:r>
              <a:rPr lang="it-IT" dirty="0"/>
              <a:t>V</a:t>
            </a:r>
            <a:r>
              <a:rPr lang="it-IT" dirty="0" smtClean="0"/>
              <a:t>enezia card. Roncalli.</a:t>
            </a:r>
          </a:p>
          <a:p>
            <a:r>
              <a:rPr lang="it-IT" dirty="0" smtClean="0"/>
              <a:t>La  Causa di canonizzazione del Servo di Dio Angelo Ramazzotti è tuttora in corso a Roma.</a:t>
            </a:r>
          </a:p>
          <a:p>
            <a:endParaRPr lang="it-IT" dirty="0" smtClean="0"/>
          </a:p>
          <a:p>
            <a:endParaRPr lang="it-IT" dirty="0"/>
          </a:p>
        </p:txBody>
      </p:sp>
      <p:sp>
        <p:nvSpPr>
          <p:cNvPr id="3" name="Titolo 2"/>
          <p:cNvSpPr>
            <a:spLocks noGrp="1"/>
          </p:cNvSpPr>
          <p:nvPr>
            <p:ph type="title"/>
          </p:nvPr>
        </p:nvSpPr>
        <p:spPr>
          <a:xfrm>
            <a:off x="683568" y="152400"/>
            <a:ext cx="4896544" cy="1014137"/>
          </a:xfrm>
        </p:spPr>
        <p:txBody>
          <a:bodyPr/>
          <a:lstStyle/>
          <a:p>
            <a:r>
              <a:rPr lang="it-IT" b="1" dirty="0" smtClean="0">
                <a:solidFill>
                  <a:srgbClr val="FF0000"/>
                </a:solidFill>
              </a:rPr>
              <a:t>Il ritorno a Milano</a:t>
            </a:r>
            <a:endParaRPr lang="it-IT" b="1" dirty="0">
              <a:solidFill>
                <a:srgbClr val="FF0000"/>
              </a:solidFill>
            </a:endParaRPr>
          </a:p>
        </p:txBody>
      </p:sp>
      <p:pic>
        <p:nvPicPr>
          <p:cNvPr id="4101" name="Picture 5" descr="C:\Users\audiovisivi.PIMEMILANO-SRV\Desktop\102_PANA\lap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1772816"/>
            <a:ext cx="2880320" cy="417646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audiovisivi.PIMEMILANO-SRV\Desktop\102_PANA\chies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6091" y="3284984"/>
            <a:ext cx="179075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908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24744"/>
            <a:ext cx="8229600" cy="4971256"/>
          </a:xfrm>
        </p:spPr>
        <p:txBody>
          <a:bodyPr/>
          <a:lstStyle/>
          <a:p>
            <a:endParaRPr lang="it-IT" dirty="0"/>
          </a:p>
        </p:txBody>
      </p:sp>
      <p:sp>
        <p:nvSpPr>
          <p:cNvPr id="3" name="Titolo 2"/>
          <p:cNvSpPr>
            <a:spLocks noGrp="1"/>
          </p:cNvSpPr>
          <p:nvPr>
            <p:ph type="title"/>
          </p:nvPr>
        </p:nvSpPr>
        <p:spPr>
          <a:xfrm>
            <a:off x="457200" y="152400"/>
            <a:ext cx="8229600" cy="756320"/>
          </a:xfrm>
        </p:spPr>
        <p:txBody>
          <a:bodyPr/>
          <a:lstStyle/>
          <a:p>
            <a:r>
              <a:rPr lang="it-IT" dirty="0"/>
              <a:t>2014</a:t>
            </a:r>
          </a:p>
        </p:txBody>
      </p:sp>
      <p:pic>
        <p:nvPicPr>
          <p:cNvPr id="4" name="Picture 3" descr="C:\Users\audiovisivi.PIMEMILANO-SRV\Desktop\102_PANA\missioni pi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998984"/>
            <a:ext cx="8496944" cy="5337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492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942910"/>
            <a:ext cx="5760640" cy="1080119"/>
          </a:xfrm>
        </p:spPr>
        <p:txBody>
          <a:bodyPr>
            <a:normAutofit fontScale="85000" lnSpcReduction="20000"/>
          </a:bodyPr>
          <a:lstStyle/>
          <a:p>
            <a:r>
              <a:rPr lang="it-IT" sz="2200" dirty="0" smtClean="0"/>
              <a:t>Nasce a Milano il 3 agosto 1800, secondogenito di Giuseppe e Giulia Maderna, cristiani praticanti. </a:t>
            </a:r>
            <a:r>
              <a:rPr lang="it-IT" sz="2400" dirty="0"/>
              <a:t>È battezzato il giorno dopo con i nomi di </a:t>
            </a:r>
            <a:r>
              <a:rPr lang="it-IT" sz="2400" i="1" dirty="0" smtClean="0"/>
              <a:t>Angelo</a:t>
            </a:r>
            <a:r>
              <a:rPr lang="it-IT" sz="2400" i="1" dirty="0"/>
              <a:t>, Francesco. </a:t>
            </a:r>
          </a:p>
          <a:p>
            <a:endParaRPr lang="it-IT" sz="2200" dirty="0" smtClean="0"/>
          </a:p>
          <a:p>
            <a:endParaRPr lang="it-IT" sz="2200" dirty="0"/>
          </a:p>
          <a:p>
            <a:endParaRPr lang="it-IT" dirty="0" smtClean="0"/>
          </a:p>
          <a:p>
            <a:endParaRPr lang="it-IT" dirty="0"/>
          </a:p>
        </p:txBody>
      </p:sp>
      <p:sp>
        <p:nvSpPr>
          <p:cNvPr id="2" name="Titolo 1"/>
          <p:cNvSpPr>
            <a:spLocks noGrp="1"/>
          </p:cNvSpPr>
          <p:nvPr>
            <p:ph type="title"/>
          </p:nvPr>
        </p:nvSpPr>
        <p:spPr>
          <a:xfrm>
            <a:off x="420116" y="1"/>
            <a:ext cx="5376019" cy="942910"/>
          </a:xfrm>
        </p:spPr>
        <p:txBody>
          <a:bodyPr>
            <a:normAutofit/>
          </a:bodyPr>
          <a:lstStyle/>
          <a:p>
            <a:pPr algn="ctr"/>
            <a:r>
              <a:rPr lang="it-IT" dirty="0" smtClean="0"/>
              <a:t> </a:t>
            </a:r>
            <a:r>
              <a:rPr lang="it-IT" b="1" dirty="0" smtClean="0">
                <a:solidFill>
                  <a:srgbClr val="FF0000"/>
                </a:solidFill>
              </a:rPr>
              <a:t>I primi anni di vita</a:t>
            </a:r>
            <a:endParaRPr lang="it-IT" b="1" dirty="0">
              <a:solidFill>
                <a:srgbClr val="FF0000"/>
              </a:solidFill>
            </a:endParaRPr>
          </a:p>
        </p:txBody>
      </p:sp>
      <p:pic>
        <p:nvPicPr>
          <p:cNvPr id="1026" name="Picture 2" descr="C:\Users\audiovisivi.PIMEMILANO-SRV\Desktop\102_PANA\Rebecchino 18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0756" y="260648"/>
            <a:ext cx="2736304" cy="22956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udiovisivi.PIMEMILANO-SRV\Desktop\102_PANA\coppiaspos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264" y="2115759"/>
            <a:ext cx="2070558" cy="27973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p:cNvGraphicFramePr>
            <a:graphicFrameLocks noGrp="1"/>
          </p:cNvGraphicFramePr>
          <p:nvPr>
            <p:extLst>
              <p:ext uri="{D42A27DB-BD31-4B8C-83A1-F6EECF244321}">
                <p14:modId xmlns:p14="http://schemas.microsoft.com/office/powerpoint/2010/main" val="992196319"/>
              </p:ext>
            </p:extLst>
          </p:nvPr>
        </p:nvGraphicFramePr>
        <p:xfrm>
          <a:off x="2627784" y="2236832"/>
          <a:ext cx="3816424" cy="2621280"/>
        </p:xfrm>
        <a:graphic>
          <a:graphicData uri="http://schemas.openxmlformats.org/drawingml/2006/table">
            <a:tbl>
              <a:tblPr firstRow="1" bandRow="1">
                <a:tableStyleId>{5C22544A-7EE6-4342-B048-85BDC9FD1C3A}</a:tableStyleId>
              </a:tblPr>
              <a:tblGrid>
                <a:gridCol w="3816424"/>
              </a:tblGrid>
              <a:tr h="2488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500" dirty="0" smtClean="0"/>
                        <a:t>Primi studi a Saronno e Gorla (MI), poi filosofia a Milano in Collegi diretti dai Barnabiti. </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500" dirty="0" smtClean="0"/>
                        <a:t>Per la bontà d’animo, insegnanti e compagni lo avevano soprannominato «</a:t>
                      </a:r>
                      <a:r>
                        <a:rPr lang="it-IT" sz="1500" b="1" dirty="0" smtClean="0"/>
                        <a:t>Abele tra noi</a:t>
                      </a:r>
                      <a:r>
                        <a:rPr lang="it-IT" sz="1500" dirty="0" smtClean="0"/>
                        <a:t>».</a:t>
                      </a:r>
                    </a:p>
                    <a:p>
                      <a:endParaRPr lang="it-IT" sz="800" dirty="0" smtClean="0"/>
                    </a:p>
                    <a:p>
                      <a:r>
                        <a:rPr lang="it-IT" sz="1500" dirty="0" smtClean="0"/>
                        <a:t> Nel 1819 (con suo fratello Filippo) passa  all’università di Pavia dove si laurea il 10 agosto 1823, con lode, in diritto civile ed ecclesiastico.</a:t>
                      </a:r>
                    </a:p>
                  </a:txBody>
                  <a:tcPr/>
                </a:tc>
              </a:tr>
            </a:tbl>
          </a:graphicData>
        </a:graphic>
      </p:graphicFrame>
      <p:pic>
        <p:nvPicPr>
          <p:cNvPr id="1029" name="Picture 5" descr="C:\Users\audiovisivi.PIMEMILANO-SRV\Desktop\102_PANA\giova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659" y="2996952"/>
            <a:ext cx="2019173" cy="30431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udiovisivi.PIMEMILANO-SRV\Desktop\102_PANA\0_logoPv.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1265" y="4940192"/>
            <a:ext cx="1746731" cy="169432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67543" y="5157192"/>
            <a:ext cx="4752529" cy="1431161"/>
          </a:xfrm>
          <a:prstGeom prst="rect">
            <a:avLst/>
          </a:prstGeom>
          <a:noFill/>
        </p:spPr>
        <p:txBody>
          <a:bodyPr wrap="square" rtlCol="0">
            <a:spAutoFit/>
          </a:bodyPr>
          <a:lstStyle/>
          <a:p>
            <a:r>
              <a:rPr lang="it-IT" sz="2300" dirty="0" smtClean="0"/>
              <a:t>Sino </a:t>
            </a:r>
            <a:r>
              <a:rPr lang="it-IT" sz="2300" dirty="0"/>
              <a:t>al 1825 lavora  </a:t>
            </a:r>
            <a:r>
              <a:rPr lang="it-IT" sz="2300" dirty="0" smtClean="0"/>
              <a:t>come </a:t>
            </a:r>
            <a:r>
              <a:rPr lang="it-IT" sz="2300" dirty="0"/>
              <a:t>tirocinante presso gli studi legali degli avvocati </a:t>
            </a:r>
            <a:r>
              <a:rPr lang="it-IT" sz="2300" dirty="0" err="1"/>
              <a:t>Calcaterra</a:t>
            </a:r>
            <a:r>
              <a:rPr lang="it-IT" sz="2300" dirty="0"/>
              <a:t> e </a:t>
            </a:r>
            <a:r>
              <a:rPr lang="it-IT" sz="2300" dirty="0" err="1" smtClean="0"/>
              <a:t>Biumi</a:t>
            </a:r>
            <a:r>
              <a:rPr lang="it-IT" sz="2300" dirty="0" smtClean="0"/>
              <a:t> a Milano.</a:t>
            </a:r>
            <a:endParaRPr lang="it-IT" sz="2300" dirty="0"/>
          </a:p>
          <a:p>
            <a:endParaRPr lang="it-IT" b="1" dirty="0"/>
          </a:p>
        </p:txBody>
      </p:sp>
    </p:spTree>
    <p:extLst>
      <p:ext uri="{BB962C8B-B14F-4D97-AF65-F5344CB8AC3E}">
        <p14:creationId xmlns:p14="http://schemas.microsoft.com/office/powerpoint/2010/main" val="2065493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3861048"/>
            <a:ext cx="7992888" cy="2376264"/>
          </a:xfrm>
        </p:spPr>
        <p:txBody>
          <a:bodyPr>
            <a:noAutofit/>
          </a:bodyPr>
          <a:lstStyle/>
          <a:p>
            <a:pPr algn="ctr"/>
            <a:r>
              <a:rPr lang="it-IT" sz="2400" b="1" dirty="0" smtClean="0">
                <a:solidFill>
                  <a:srgbClr val="FF0000"/>
                </a:solidFill>
              </a:rPr>
              <a:t/>
            </a:r>
            <a:br>
              <a:rPr lang="it-IT" sz="2400" b="1" dirty="0" smtClean="0">
                <a:solidFill>
                  <a:srgbClr val="FF0000"/>
                </a:solidFill>
              </a:rPr>
            </a:br>
            <a:r>
              <a:rPr lang="it-IT" sz="2400" b="1" dirty="0">
                <a:solidFill>
                  <a:srgbClr val="FF0000"/>
                </a:solidFill>
              </a:rPr>
              <a:t/>
            </a:r>
            <a:br>
              <a:rPr lang="it-IT" sz="2400" b="1" dirty="0">
                <a:solidFill>
                  <a:srgbClr val="FF0000"/>
                </a:solidFill>
              </a:rPr>
            </a:br>
            <a:r>
              <a:rPr lang="it-IT" sz="2400" b="1" dirty="0" smtClean="0">
                <a:solidFill>
                  <a:srgbClr val="FF0000"/>
                </a:solidFill>
              </a:rPr>
              <a:t>           </a:t>
            </a:r>
            <a:br>
              <a:rPr lang="it-IT" sz="2400" b="1" dirty="0" smtClean="0">
                <a:solidFill>
                  <a:srgbClr val="FF0000"/>
                </a:solidFill>
              </a:rPr>
            </a:br>
            <a:r>
              <a:rPr lang="it-IT" sz="2400" b="1" dirty="0">
                <a:solidFill>
                  <a:srgbClr val="FF0000"/>
                </a:solidFill>
              </a:rPr>
              <a:t/>
            </a:r>
            <a:br>
              <a:rPr lang="it-IT" sz="2400" b="1" dirty="0">
                <a:solidFill>
                  <a:srgbClr val="FF0000"/>
                </a:solidFill>
              </a:rPr>
            </a:br>
            <a:r>
              <a:rPr lang="it-IT" sz="2400" b="1" dirty="0" smtClean="0">
                <a:solidFill>
                  <a:srgbClr val="FF0000"/>
                </a:solidFill>
              </a:rPr>
              <a:t/>
            </a:r>
            <a:br>
              <a:rPr lang="it-IT" sz="2400" b="1" dirty="0" smtClean="0">
                <a:solidFill>
                  <a:srgbClr val="FF0000"/>
                </a:solidFill>
              </a:rPr>
            </a:br>
            <a:r>
              <a:rPr lang="it-IT" sz="2400" b="1" dirty="0" smtClean="0">
                <a:solidFill>
                  <a:srgbClr val="FF0000"/>
                </a:solidFill>
              </a:rPr>
              <a:t> </a:t>
            </a:r>
            <a:r>
              <a:rPr lang="it-IT" sz="2800" b="1" dirty="0" smtClean="0">
                <a:solidFill>
                  <a:srgbClr val="FF0000"/>
                </a:solidFill>
              </a:rPr>
              <a:t>A </a:t>
            </a:r>
            <a:r>
              <a:rPr lang="it-IT" sz="2800" b="1" dirty="0">
                <a:solidFill>
                  <a:srgbClr val="FF0000"/>
                </a:solidFill>
              </a:rPr>
              <a:t>Saronno per prestare aiuto ai </a:t>
            </a:r>
            <a:r>
              <a:rPr lang="it-IT" sz="2800" b="1" dirty="0" smtClean="0">
                <a:solidFill>
                  <a:srgbClr val="FF0000"/>
                </a:solidFill>
              </a:rPr>
              <a:t>senzatetto</a:t>
            </a:r>
            <a:r>
              <a:rPr lang="it-IT" sz="2400" b="1" dirty="0" smtClean="0">
                <a:solidFill>
                  <a:srgbClr val="FF0000"/>
                </a:solidFill>
              </a:rPr>
              <a:t/>
            </a:r>
            <a:br>
              <a:rPr lang="it-IT" sz="2400" b="1" dirty="0" smtClean="0">
                <a:solidFill>
                  <a:srgbClr val="FF0000"/>
                </a:solidFill>
              </a:rPr>
            </a:br>
            <a:r>
              <a:rPr lang="it-IT" sz="2400" b="1" dirty="0" smtClean="0">
                <a:solidFill>
                  <a:srgbClr val="FF0000"/>
                </a:solidFill>
              </a:rPr>
              <a:t/>
            </a:r>
            <a:br>
              <a:rPr lang="it-IT" sz="2400" b="1" dirty="0" smtClean="0">
                <a:solidFill>
                  <a:srgbClr val="FF0000"/>
                </a:solidFill>
              </a:rPr>
            </a:br>
            <a:r>
              <a:rPr lang="it-IT" sz="2100" b="1" dirty="0" smtClean="0">
                <a:latin typeface="Arial" panose="020B0604020202020204" pitchFamily="34" charset="0"/>
                <a:cs typeface="Arial" panose="020B0604020202020204" pitchFamily="34" charset="0"/>
              </a:rPr>
              <a:t>Un </a:t>
            </a:r>
            <a:r>
              <a:rPr lang="it-IT" sz="2100" b="1" dirty="0">
                <a:latin typeface="Arial" panose="020B0604020202020204" pitchFamily="34" charset="0"/>
                <a:cs typeface="Arial" panose="020B0604020202020204" pitchFamily="34" charset="0"/>
              </a:rPr>
              <a:t>episodio da segnalare, a testimonianza della sintonia sempre viva tra i due fratelli Ramazzotti e della grande generosità di ambedue nel mettersi a servizio di chiunque avesse bisogno. Nella primavera del 1826 rimbalza a Milano la notizia di un furioso incendio scoppiato a Saronno. A notte inoltrata, Angelo (a quel tempo seminarista)  e Filippo  accorrono a Saronno per dare una mano ai </a:t>
            </a:r>
            <a:r>
              <a:rPr lang="it-IT" sz="2100" b="1" dirty="0" smtClean="0">
                <a:latin typeface="Arial" panose="020B0604020202020204" pitchFamily="34" charset="0"/>
                <a:cs typeface="Arial" panose="020B0604020202020204" pitchFamily="34" charset="0"/>
              </a:rPr>
              <a:t>senzatetto.</a:t>
            </a:r>
            <a:endParaRPr lang="it-IT" sz="2100" b="1" dirty="0">
              <a:solidFill>
                <a:srgbClr val="FF0000"/>
              </a:solidFill>
              <a:latin typeface="Arial" panose="020B0604020202020204" pitchFamily="34" charset="0"/>
              <a:cs typeface="Arial" panose="020B0604020202020204" pitchFamily="34" charset="0"/>
            </a:endParaRPr>
          </a:p>
        </p:txBody>
      </p:sp>
      <p:pic>
        <p:nvPicPr>
          <p:cNvPr id="3" name="Segnaposto immagine 4"/>
          <p:cNvPicPr>
            <a:picLocks noChangeAspect="1"/>
          </p:cNvPicPr>
          <p:nvPr/>
        </p:nvPicPr>
        <p:blipFill rotWithShape="1">
          <a:blip r:embed="rId2" cstate="print">
            <a:extLst>
              <a:ext uri="{28A0092B-C50C-407E-A947-70E740481C1C}">
                <a14:useLocalDpi xmlns:a14="http://schemas.microsoft.com/office/drawing/2010/main" val="0"/>
              </a:ext>
            </a:extLst>
          </a:blip>
          <a:srcRect t="6723" r="8952" b="6723"/>
          <a:stretch/>
        </p:blipFill>
        <p:spPr>
          <a:xfrm>
            <a:off x="1038436" y="188640"/>
            <a:ext cx="6912768" cy="2985647"/>
          </a:xfrm>
          <a:prstGeom prst="roundRect">
            <a:avLst>
              <a:gd name="adj" fmla="val 1858"/>
            </a:avLst>
          </a:prstGeom>
        </p:spPr>
      </p:pic>
    </p:spTree>
    <p:extLst>
      <p:ext uri="{BB962C8B-B14F-4D97-AF65-F5344CB8AC3E}">
        <p14:creationId xmlns:p14="http://schemas.microsoft.com/office/powerpoint/2010/main" val="1300567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9083" y="1124744"/>
            <a:ext cx="6377296" cy="3052935"/>
          </a:xfrm>
        </p:spPr>
        <p:txBody>
          <a:bodyPr>
            <a:normAutofit/>
          </a:bodyPr>
          <a:lstStyle/>
          <a:p>
            <a:r>
              <a:rPr lang="it-IT" sz="2200" dirty="0" smtClean="0"/>
              <a:t>E’ attratto dalla predicazione ed eloquenza, anche in dialetto, di alcuni sacerdoti milanesi.</a:t>
            </a:r>
          </a:p>
          <a:p>
            <a:r>
              <a:rPr lang="it-IT" sz="2200" dirty="0" smtClean="0"/>
              <a:t>Così nel 1825 Ramazzotti inizia a frequentare il seminario teologico di Milano risiedendo presso </a:t>
            </a:r>
            <a:r>
              <a:rPr lang="it-IT" sz="2200" dirty="0" err="1" smtClean="0"/>
              <a:t>mons</a:t>
            </a:r>
            <a:r>
              <a:rPr lang="it-IT" sz="2200" dirty="0" smtClean="0"/>
              <a:t>. Bernardino </a:t>
            </a:r>
            <a:r>
              <a:rPr lang="it-IT" sz="2200" dirty="0" err="1" smtClean="0"/>
              <a:t>Burocco</a:t>
            </a:r>
            <a:r>
              <a:rPr lang="it-IT" sz="2200" dirty="0" smtClean="0"/>
              <a:t>, parroco di San Giorgio al Palazzo, noto moralista che faceva parte dei Missionari Oblati dei Santi Ambrogio e Carlo.</a:t>
            </a:r>
          </a:p>
        </p:txBody>
      </p:sp>
      <p:sp>
        <p:nvSpPr>
          <p:cNvPr id="2" name="Titolo 1"/>
          <p:cNvSpPr>
            <a:spLocks noGrp="1"/>
          </p:cNvSpPr>
          <p:nvPr>
            <p:ph type="title"/>
          </p:nvPr>
        </p:nvSpPr>
        <p:spPr>
          <a:xfrm>
            <a:off x="467544" y="188640"/>
            <a:ext cx="5976664" cy="782960"/>
          </a:xfrm>
        </p:spPr>
        <p:txBody>
          <a:bodyPr/>
          <a:lstStyle/>
          <a:p>
            <a:pPr algn="ctr"/>
            <a:r>
              <a:rPr lang="it-IT" b="1" dirty="0" smtClean="0">
                <a:solidFill>
                  <a:srgbClr val="FF0000"/>
                </a:solidFill>
              </a:rPr>
              <a:t>La sua vocazione</a:t>
            </a:r>
            <a:endParaRPr lang="it-IT" b="1" dirty="0">
              <a:solidFill>
                <a:srgbClr val="FF0000"/>
              </a:solidFill>
            </a:endParaRPr>
          </a:p>
        </p:txBody>
      </p:sp>
      <p:pic>
        <p:nvPicPr>
          <p:cNvPr id="3075" name="Picture 3" descr="C:\Users\audiovisivi.PIMEMILANO-SRV\Desktop\102_PANA\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332656"/>
            <a:ext cx="1872208" cy="31779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udiovisivi.PIMEMILANO-SRV\Desktop\102_PANA\Dal_Re,_Marc'Antonio_(1697-1766)_-_Vedute_di_Milano_-_28_-_San_Giorgio_in_Palazzo_Collegiata_-_ca._17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280" y="3962759"/>
            <a:ext cx="3482663" cy="25625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a 4"/>
          <p:cNvGraphicFramePr>
            <a:graphicFrameLocks noGrp="1"/>
          </p:cNvGraphicFramePr>
          <p:nvPr>
            <p:extLst>
              <p:ext uri="{D42A27DB-BD31-4B8C-83A1-F6EECF244321}">
                <p14:modId xmlns:p14="http://schemas.microsoft.com/office/powerpoint/2010/main" val="427426665"/>
              </p:ext>
            </p:extLst>
          </p:nvPr>
        </p:nvGraphicFramePr>
        <p:xfrm>
          <a:off x="4211960" y="3690704"/>
          <a:ext cx="4680520" cy="2834640"/>
        </p:xfrm>
        <a:graphic>
          <a:graphicData uri="http://schemas.openxmlformats.org/drawingml/2006/table">
            <a:tbl>
              <a:tblPr firstRow="1" bandRow="1">
                <a:tableStyleId>{5C22544A-7EE6-4342-B048-85BDC9FD1C3A}</a:tableStyleId>
              </a:tblPr>
              <a:tblGrid>
                <a:gridCol w="4680520"/>
              </a:tblGrid>
              <a:tr h="2604637">
                <a:tc>
                  <a:txBody>
                    <a:bodyPr/>
                    <a:lstStyle/>
                    <a:p>
                      <a:r>
                        <a:rPr lang="it-IT" sz="2000" dirty="0" smtClean="0">
                          <a:solidFill>
                            <a:schemeClr val="bg1"/>
                          </a:solidFill>
                        </a:rPr>
                        <a:t>Vede nelle missioni popolari il suo campo di lavoro e nel 1828 chiede di essere ammesso tra </a:t>
                      </a:r>
                      <a:r>
                        <a:rPr lang="it-IT" sz="2000" dirty="0" smtClean="0">
                          <a:solidFill>
                            <a:schemeClr val="bg1"/>
                          </a:solidFill>
                        </a:rPr>
                        <a:t>i Missionari di </a:t>
                      </a:r>
                      <a:r>
                        <a:rPr lang="it-IT" sz="2000" dirty="0" smtClean="0">
                          <a:solidFill>
                            <a:schemeClr val="bg1"/>
                          </a:solidFill>
                        </a:rPr>
                        <a:t>Rho</a:t>
                      </a:r>
                      <a:r>
                        <a:rPr lang="it-IT" sz="2000" dirty="0" smtClean="0">
                          <a:solidFill>
                            <a:schemeClr val="bg1"/>
                          </a:solidFill>
                        </a:rPr>
                        <a:t>. Il </a:t>
                      </a:r>
                      <a:r>
                        <a:rPr lang="it-IT" sz="2000" dirty="0" smtClean="0">
                          <a:solidFill>
                            <a:schemeClr val="bg1"/>
                          </a:solidFill>
                        </a:rPr>
                        <a:t>13 giugno 1829 è ordinato sacerdote nel Duomo di </a:t>
                      </a:r>
                      <a:r>
                        <a:rPr lang="it-IT" sz="2000" dirty="0" smtClean="0">
                          <a:solidFill>
                            <a:schemeClr val="bg1"/>
                          </a:solidFill>
                        </a:rPr>
                        <a:t>Milano. Nel pomeriggio dello stesso giorno, preso commiato dalla mamma, entra tra i Missionari di Rho.  Terrà </a:t>
                      </a:r>
                      <a:r>
                        <a:rPr lang="it-IT" sz="2000" dirty="0" smtClean="0">
                          <a:solidFill>
                            <a:schemeClr val="bg1"/>
                          </a:solidFill>
                        </a:rPr>
                        <a:t>la sua prima missione a San Giorgio al Palazzo.</a:t>
                      </a:r>
                    </a:p>
                  </a:txBody>
                  <a:tcPr/>
                </a:tc>
              </a:tr>
            </a:tbl>
          </a:graphicData>
        </a:graphic>
      </p:graphicFrame>
    </p:spTree>
    <p:extLst>
      <p:ext uri="{BB962C8B-B14F-4D97-AF65-F5344CB8AC3E}">
        <p14:creationId xmlns:p14="http://schemas.microsoft.com/office/powerpoint/2010/main" val="3207525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63688" y="1068362"/>
            <a:ext cx="6912768" cy="2911948"/>
          </a:xfrm>
        </p:spPr>
        <p:txBody>
          <a:bodyPr>
            <a:noAutofit/>
          </a:bodyPr>
          <a:lstStyle/>
          <a:p>
            <a:r>
              <a:rPr lang="it-IT" sz="1800" dirty="0" smtClean="0"/>
              <a:t>1831-1833: arriva il maresciallo Radetzky a Milano, arresti degli esponenti della Giovine Italia.</a:t>
            </a:r>
          </a:p>
          <a:p>
            <a:r>
              <a:rPr lang="it-IT" sz="1800" dirty="0" smtClean="0"/>
              <a:t>1836: epidemia di colera, 1500 morti a Milano.</a:t>
            </a:r>
          </a:p>
          <a:p>
            <a:r>
              <a:rPr lang="it-IT" sz="1800" dirty="0" smtClean="0"/>
              <a:t>1838 Ferdinando I incoronato a Milano re del Lombardo-Veneto.</a:t>
            </a:r>
          </a:p>
          <a:p>
            <a:r>
              <a:rPr lang="it-IT" sz="1800" dirty="0"/>
              <a:t> </a:t>
            </a:r>
            <a:r>
              <a:rPr lang="it-IT" sz="1800" dirty="0" smtClean="0"/>
              <a:t>1846: muore l’arcivescovo di Milano Carlo Gaetano </a:t>
            </a:r>
            <a:r>
              <a:rPr lang="it-IT" sz="1800" dirty="0" err="1" smtClean="0"/>
              <a:t>Gaysruck</a:t>
            </a:r>
            <a:r>
              <a:rPr lang="it-IT" sz="1800" dirty="0" smtClean="0"/>
              <a:t>.</a:t>
            </a:r>
          </a:p>
          <a:p>
            <a:r>
              <a:rPr lang="it-IT" sz="1800" dirty="0" smtClean="0"/>
              <a:t>8 settembre 1847:  Carlo Bartolomeo </a:t>
            </a:r>
            <a:r>
              <a:rPr lang="it-IT" sz="1800" dirty="0" err="1" smtClean="0"/>
              <a:t>Romilli</a:t>
            </a:r>
            <a:r>
              <a:rPr lang="it-IT" sz="1800" dirty="0" smtClean="0"/>
              <a:t> nuovo arcivescovo.</a:t>
            </a:r>
          </a:p>
          <a:p>
            <a:r>
              <a:rPr lang="it-IT" sz="1800" dirty="0" smtClean="0"/>
              <a:t>4 agosto 1848:  in accordo con Re Carlo Alberto, Radetzky rientra a Milano e gran parte dei capi degli insorti lasciano la città.</a:t>
            </a:r>
          </a:p>
        </p:txBody>
      </p:sp>
      <p:sp>
        <p:nvSpPr>
          <p:cNvPr id="2" name="Titolo 1"/>
          <p:cNvSpPr>
            <a:spLocks noGrp="1"/>
          </p:cNvSpPr>
          <p:nvPr>
            <p:ph type="title"/>
          </p:nvPr>
        </p:nvSpPr>
        <p:spPr>
          <a:xfrm>
            <a:off x="1475656" y="-243408"/>
            <a:ext cx="7221488" cy="1143000"/>
          </a:xfrm>
        </p:spPr>
        <p:txBody>
          <a:bodyPr/>
          <a:lstStyle/>
          <a:p>
            <a:pPr algn="ctr"/>
            <a:r>
              <a:rPr lang="it-IT" b="1" dirty="0" smtClean="0">
                <a:solidFill>
                  <a:srgbClr val="FF0000"/>
                </a:solidFill>
              </a:rPr>
              <a:t>1826-1849: anni difficili</a:t>
            </a:r>
            <a:endParaRPr lang="it-IT" b="1" dirty="0">
              <a:solidFill>
                <a:srgbClr val="FF0000"/>
              </a:solidFill>
            </a:endParaRPr>
          </a:p>
        </p:txBody>
      </p:sp>
      <p:pic>
        <p:nvPicPr>
          <p:cNvPr id="9218" name="Picture 2" descr="C:\Users\audiovisivi.PIMEMILANO-SRV\Desktop\102_PANA\radesk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99" y="476672"/>
            <a:ext cx="1203257" cy="144016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audiovisivi.PIMEMILANO-SRV\Desktop\102_PANA\cinq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987" y="4149081"/>
            <a:ext cx="3483248" cy="22322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p:cNvGraphicFramePr>
            <a:graphicFrameLocks noGrp="1"/>
          </p:cNvGraphicFramePr>
          <p:nvPr>
            <p:extLst>
              <p:ext uri="{D42A27DB-BD31-4B8C-83A1-F6EECF244321}">
                <p14:modId xmlns:p14="http://schemas.microsoft.com/office/powerpoint/2010/main" val="728924689"/>
              </p:ext>
            </p:extLst>
          </p:nvPr>
        </p:nvGraphicFramePr>
        <p:xfrm>
          <a:off x="3995936" y="4149080"/>
          <a:ext cx="4824536" cy="2225040"/>
        </p:xfrm>
        <a:graphic>
          <a:graphicData uri="http://schemas.openxmlformats.org/drawingml/2006/table">
            <a:tbl>
              <a:tblPr firstRow="1" bandRow="1">
                <a:tableStyleId>{5C22544A-7EE6-4342-B048-85BDC9FD1C3A}</a:tableStyleId>
              </a:tblPr>
              <a:tblGrid>
                <a:gridCol w="4824536"/>
              </a:tblGrid>
              <a:tr h="1872208">
                <a:tc>
                  <a:txBody>
                    <a:bodyPr/>
                    <a:lstStyle/>
                    <a:p>
                      <a:r>
                        <a:rPr lang="it-IT" sz="2000" dirty="0" smtClean="0">
                          <a:solidFill>
                            <a:schemeClr val="bg1"/>
                          </a:solidFill>
                        </a:rPr>
                        <a:t>18-22 marzo  1848: durante le Cinque Giornate di Milano giovani preti e seminaristi partecipano</a:t>
                      </a:r>
                      <a:r>
                        <a:rPr lang="it-IT" sz="2000" baseline="0" dirty="0" smtClean="0">
                          <a:solidFill>
                            <a:schemeClr val="bg1"/>
                          </a:solidFill>
                        </a:rPr>
                        <a:t> </a:t>
                      </a:r>
                      <a:r>
                        <a:rPr lang="it-IT" sz="2000" dirty="0" smtClean="0">
                          <a:solidFill>
                            <a:schemeClr val="bg1"/>
                          </a:solidFill>
                        </a:rPr>
                        <a:t>alla rivolta dalle barricate. </a:t>
                      </a:r>
                    </a:p>
                    <a:p>
                      <a:r>
                        <a:rPr lang="it-IT" sz="2000" dirty="0" smtClean="0">
                          <a:solidFill>
                            <a:schemeClr val="bg1"/>
                          </a:solidFill>
                        </a:rPr>
                        <a:t>Dopo</a:t>
                      </a:r>
                      <a:r>
                        <a:rPr lang="it-IT" sz="2000" baseline="0" dirty="0" smtClean="0">
                          <a:solidFill>
                            <a:schemeClr val="bg1"/>
                          </a:solidFill>
                        </a:rPr>
                        <a:t> l’insurrezione il </a:t>
                      </a:r>
                      <a:r>
                        <a:rPr lang="it-IT" sz="2000" dirty="0" smtClean="0">
                          <a:solidFill>
                            <a:schemeClr val="bg1"/>
                          </a:solidFill>
                        </a:rPr>
                        <a:t>governo austriaco comincerà a guardare con sospetto i seminari e i loro docenti.</a:t>
                      </a:r>
                    </a:p>
                  </a:txBody>
                  <a:tcPr/>
                </a:tc>
              </a:tr>
            </a:tbl>
          </a:graphicData>
        </a:graphic>
      </p:graphicFrame>
      <p:pic>
        <p:nvPicPr>
          <p:cNvPr id="1026" name="Picture 2" descr="C:\Users\audiovisivi.PIMEMILANO-SRV\Desktop\102_PANA\250px-Arc.Romilli.Bartolom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2" y="2036095"/>
            <a:ext cx="122413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905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248221"/>
            <a:ext cx="5184576" cy="2952327"/>
          </a:xfrm>
        </p:spPr>
        <p:txBody>
          <a:bodyPr>
            <a:normAutofit fontScale="85000" lnSpcReduction="10000"/>
          </a:bodyPr>
          <a:lstStyle/>
          <a:p>
            <a:r>
              <a:rPr lang="it-IT" dirty="0" smtClean="0"/>
              <a:t>Dal 1830 al 1849 predica regolarmente le ‘missioni’ e gli esercizi spirituali in molte località della diocesi di Milano.</a:t>
            </a:r>
          </a:p>
          <a:p>
            <a:r>
              <a:rPr lang="it-IT" dirty="0" smtClean="0"/>
              <a:t>Nel frattempo è nominato per tre volte (1839-1841; 1841-1843; 1847-1849) superiore del Collegio degli Oblati di Rho, prima dal cardinale </a:t>
            </a:r>
            <a:r>
              <a:rPr lang="it-IT" dirty="0" err="1" smtClean="0"/>
              <a:t>Gaisruck</a:t>
            </a:r>
            <a:r>
              <a:rPr lang="it-IT" dirty="0" smtClean="0"/>
              <a:t> e poi dal nuovo arcivescovo di Milano mons. </a:t>
            </a:r>
            <a:r>
              <a:rPr lang="it-IT" dirty="0" err="1" smtClean="0"/>
              <a:t>Romilli</a:t>
            </a:r>
            <a:r>
              <a:rPr lang="it-IT" dirty="0" smtClean="0"/>
              <a:t>.</a:t>
            </a:r>
          </a:p>
        </p:txBody>
      </p:sp>
      <p:sp>
        <p:nvSpPr>
          <p:cNvPr id="2" name="Titolo 1"/>
          <p:cNvSpPr>
            <a:spLocks noGrp="1"/>
          </p:cNvSpPr>
          <p:nvPr>
            <p:ph type="title"/>
          </p:nvPr>
        </p:nvSpPr>
        <p:spPr>
          <a:xfrm>
            <a:off x="467544" y="159788"/>
            <a:ext cx="5040560" cy="1143000"/>
          </a:xfrm>
        </p:spPr>
        <p:txBody>
          <a:bodyPr>
            <a:normAutofit fontScale="90000"/>
          </a:bodyPr>
          <a:lstStyle/>
          <a:p>
            <a:r>
              <a:rPr lang="it-IT" b="1" dirty="0" smtClean="0">
                <a:solidFill>
                  <a:srgbClr val="FF0000"/>
                </a:solidFill>
              </a:rPr>
              <a:t>     Primo apostolato</a:t>
            </a:r>
            <a:br>
              <a:rPr lang="it-IT" b="1" dirty="0" smtClean="0">
                <a:solidFill>
                  <a:srgbClr val="FF0000"/>
                </a:solidFill>
              </a:rPr>
            </a:br>
            <a:r>
              <a:rPr lang="it-IT" b="1" dirty="0" smtClean="0">
                <a:solidFill>
                  <a:srgbClr val="FF0000"/>
                </a:solidFill>
              </a:rPr>
              <a:t>  di padre Ramazzotti</a:t>
            </a:r>
            <a:endParaRPr lang="it-IT" b="1" dirty="0">
              <a:solidFill>
                <a:srgbClr val="FF0000"/>
              </a:solidFill>
            </a:endParaRPr>
          </a:p>
        </p:txBody>
      </p:sp>
      <p:pic>
        <p:nvPicPr>
          <p:cNvPr id="4098" name="Picture 2" descr="C:\Users\audiovisivi.PIMEMILANO-SRV\Desktop\102_PANA\ramazza\saronnochie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2794" y="322424"/>
            <a:ext cx="2952328" cy="185159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udiovisivi.PIMEMILANO-SRV\Desktop\102_PANA\ramazza\casa saronn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2794" y="2222176"/>
            <a:ext cx="2952328" cy="18947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udiovisivi.PIMEMILANO-SRV\Desktop\102_PANA\con ragazz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533" y="4200548"/>
            <a:ext cx="3528392" cy="24403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p:cNvGraphicFramePr>
            <a:graphicFrameLocks noGrp="1"/>
          </p:cNvGraphicFramePr>
          <p:nvPr>
            <p:extLst>
              <p:ext uri="{D42A27DB-BD31-4B8C-83A1-F6EECF244321}">
                <p14:modId xmlns:p14="http://schemas.microsoft.com/office/powerpoint/2010/main" val="3182953789"/>
              </p:ext>
            </p:extLst>
          </p:nvPr>
        </p:nvGraphicFramePr>
        <p:xfrm>
          <a:off x="4151930" y="4248708"/>
          <a:ext cx="4740550" cy="2407920"/>
        </p:xfrm>
        <a:graphic>
          <a:graphicData uri="http://schemas.openxmlformats.org/drawingml/2006/table">
            <a:tbl>
              <a:tblPr firstRow="1" bandRow="1">
                <a:tableStyleId>{5C22544A-7EE6-4342-B048-85BDC9FD1C3A}</a:tableStyleId>
              </a:tblPr>
              <a:tblGrid>
                <a:gridCol w="4740550"/>
              </a:tblGrid>
              <a:tr h="2392178">
                <a:tc>
                  <a:txBody>
                    <a:bodyPr/>
                    <a:lstStyle/>
                    <a:p>
                      <a:r>
                        <a:rPr lang="it-IT" sz="1900" dirty="0" smtClean="0">
                          <a:solidFill>
                            <a:schemeClr val="bg1"/>
                          </a:solidFill>
                        </a:rPr>
                        <a:t>Si impegna personalmente a trasformare la sua residenza (ex convento di san Francesco) in Saronno in </a:t>
                      </a:r>
                      <a:r>
                        <a:rPr lang="it-IT" sz="1900" dirty="0" smtClean="0">
                          <a:solidFill>
                            <a:schemeClr val="bg1"/>
                          </a:solidFill>
                        </a:rPr>
                        <a:t>oratorio </a:t>
                      </a:r>
                      <a:r>
                        <a:rPr lang="it-IT" sz="1900" dirty="0" smtClean="0">
                          <a:solidFill>
                            <a:schemeClr val="bg1"/>
                          </a:solidFill>
                        </a:rPr>
                        <a:t>festivo per ragazzi e in un orfanotrofio che durante le Cinque Giornate di Milano (18-22 marzo 1848) accoglierà orfani </a:t>
                      </a:r>
                      <a:r>
                        <a:rPr lang="it-IT" sz="1900" dirty="0" smtClean="0">
                          <a:solidFill>
                            <a:schemeClr val="bg1"/>
                          </a:solidFill>
                        </a:rPr>
                        <a:t> </a:t>
                      </a:r>
                      <a:r>
                        <a:rPr lang="it-IT" sz="1900" dirty="0" smtClean="0">
                          <a:solidFill>
                            <a:schemeClr val="bg1"/>
                          </a:solidFill>
                        </a:rPr>
                        <a:t>italiani </a:t>
                      </a:r>
                      <a:r>
                        <a:rPr lang="it-IT" sz="1900" dirty="0" smtClean="0">
                          <a:solidFill>
                            <a:schemeClr val="bg1"/>
                          </a:solidFill>
                        </a:rPr>
                        <a:t>e poi anche 16 </a:t>
                      </a:r>
                      <a:r>
                        <a:rPr lang="it-IT" sz="1900" dirty="0" smtClean="0">
                          <a:solidFill>
                            <a:schemeClr val="bg1"/>
                          </a:solidFill>
                        </a:rPr>
                        <a:t>ragazzi austriaci.</a:t>
                      </a:r>
                    </a:p>
                  </a:txBody>
                  <a:tcPr/>
                </a:tc>
              </a:tr>
            </a:tbl>
          </a:graphicData>
        </a:graphic>
      </p:graphicFrame>
    </p:spTree>
    <p:extLst>
      <p:ext uri="{BB962C8B-B14F-4D97-AF65-F5344CB8AC3E}">
        <p14:creationId xmlns:p14="http://schemas.microsoft.com/office/powerpoint/2010/main" val="3881000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199510"/>
            <a:ext cx="5400600" cy="3484984"/>
          </a:xfrm>
        </p:spPr>
        <p:txBody>
          <a:bodyPr>
            <a:normAutofit fontScale="85000" lnSpcReduction="20000"/>
          </a:bodyPr>
          <a:lstStyle/>
          <a:p>
            <a:r>
              <a:rPr lang="it-IT" dirty="0"/>
              <a:t>In quello stesso periodo turbolento Ramazzotti con altri padri Oblati fu invitato dal </a:t>
            </a:r>
            <a:r>
              <a:rPr lang="it-IT" dirty="0" smtClean="0"/>
              <a:t>governo austriaco a </a:t>
            </a:r>
            <a:r>
              <a:rPr lang="it-IT" dirty="0"/>
              <a:t>fare opera di pacificazione fra i contadini della Brianza in agitazione. </a:t>
            </a:r>
            <a:endParaRPr lang="it-IT" dirty="0" smtClean="0"/>
          </a:p>
          <a:p>
            <a:r>
              <a:rPr lang="it-IT" dirty="0" smtClean="0"/>
              <a:t>Egli </a:t>
            </a:r>
            <a:r>
              <a:rPr lang="it-IT" dirty="0"/>
              <a:t>riuscì nell’intento, facendo presente con chiarezza, in un rapporto alle autorità, che il motivo del disordine non era politico, ma era causato dallo stato di ingiustizia in cui si trovavano i contadini, sfruttati da alcuni </a:t>
            </a:r>
            <a:r>
              <a:rPr lang="it-IT" dirty="0" smtClean="0"/>
              <a:t>padroni.</a:t>
            </a:r>
            <a:endParaRPr lang="it-IT" dirty="0"/>
          </a:p>
        </p:txBody>
      </p:sp>
      <p:sp>
        <p:nvSpPr>
          <p:cNvPr id="2" name="Titolo 1"/>
          <p:cNvSpPr>
            <a:spLocks noGrp="1"/>
          </p:cNvSpPr>
          <p:nvPr>
            <p:ph type="title"/>
          </p:nvPr>
        </p:nvSpPr>
        <p:spPr>
          <a:xfrm>
            <a:off x="1115615" y="11266"/>
            <a:ext cx="3960441" cy="1143000"/>
          </a:xfrm>
        </p:spPr>
        <p:txBody>
          <a:bodyPr/>
          <a:lstStyle/>
          <a:p>
            <a:pPr algn="l"/>
            <a:r>
              <a:rPr lang="it-IT" b="1" dirty="0" smtClean="0">
                <a:solidFill>
                  <a:srgbClr val="FF0000"/>
                </a:solidFill>
              </a:rPr>
              <a:t>Artefice di Pace</a:t>
            </a:r>
            <a:endParaRPr lang="it-IT" b="1" dirty="0">
              <a:solidFill>
                <a:srgbClr val="FF0000"/>
              </a:solidFill>
            </a:endParaRPr>
          </a:p>
        </p:txBody>
      </p:sp>
      <p:pic>
        <p:nvPicPr>
          <p:cNvPr id="3077" name="Picture 5" descr="C:\Users\audiovisivi.PIMEMILANO-SRV\Desktop\102_PANA\174_1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3864" y="679673"/>
            <a:ext cx="1870584" cy="24612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udiovisivi.PIMEMILANO-SRV\Desktop\102_PANA\Jacques-Lagniet-The-Nobleman-is-the-Spider-and-the-Peasant-is-the-F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820" y="3503042"/>
            <a:ext cx="1782336" cy="198958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audiovisivi.PIMEMILANO-SRV\Desktop\102_PANA\con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437112"/>
            <a:ext cx="4511245" cy="2086588"/>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619672" y="4437112"/>
            <a:ext cx="3079498" cy="338554"/>
          </a:xfrm>
          <a:prstGeom prst="rect">
            <a:avLst/>
          </a:prstGeom>
          <a:noFill/>
        </p:spPr>
        <p:txBody>
          <a:bodyPr wrap="square" rtlCol="0">
            <a:spAutoFit/>
          </a:bodyPr>
          <a:lstStyle/>
          <a:p>
            <a:r>
              <a:rPr lang="it-IT" sz="1600" dirty="0" smtClean="0"/>
              <a:t>Contadini della Brianza dell’800</a:t>
            </a:r>
            <a:endParaRPr lang="it-IT" sz="1600" dirty="0"/>
          </a:p>
        </p:txBody>
      </p:sp>
    </p:spTree>
    <p:extLst>
      <p:ext uri="{BB962C8B-B14F-4D97-AF65-F5344CB8AC3E}">
        <p14:creationId xmlns:p14="http://schemas.microsoft.com/office/powerpoint/2010/main" val="3354765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980728"/>
            <a:ext cx="7128792" cy="5400600"/>
          </a:xfrm>
        </p:spPr>
        <p:txBody>
          <a:bodyPr>
            <a:noAutofit/>
          </a:bodyPr>
          <a:lstStyle/>
          <a:p>
            <a:r>
              <a:rPr lang="it-IT" sz="2000" dirty="0"/>
              <a:t>Fin da giovane Ramazzotti è lettore appassionato degli «Annali della Propagazione della Fede» e della vita e degli scritti di san Francesco Saverio. Arde dal desiderio di consacrarsi alle missioni tra gli «infedeli» e ancora da sacerdote cerca di soddisfarvi, ma i superiori lo dissuadono . </a:t>
            </a:r>
          </a:p>
          <a:p>
            <a:r>
              <a:rPr lang="it-IT" sz="2000" dirty="0" smtClean="0"/>
              <a:t>Allora comincia a pensare di tradurre l’inclinazione personale alle missioni in una istituzione per preti diocesani missionari, di cui da tempo si sentiva il bisogno.</a:t>
            </a:r>
          </a:p>
          <a:p>
            <a:r>
              <a:rPr lang="it-IT" sz="2000" dirty="0" smtClean="0"/>
              <a:t>L’occasione viene quando un inviato del beato Pio IX, il vescovo mons. </a:t>
            </a:r>
            <a:r>
              <a:rPr lang="it-IT" sz="2000" dirty="0" err="1" smtClean="0"/>
              <a:t>Luquet</a:t>
            </a:r>
            <a:r>
              <a:rPr lang="it-IT" sz="2000" dirty="0" smtClean="0"/>
              <a:t>, nel novembre 1847, di passaggio a Milano, comunica a mons. </a:t>
            </a:r>
            <a:r>
              <a:rPr lang="it-IT" sz="2000" dirty="0" err="1" smtClean="0"/>
              <a:t>Romilli</a:t>
            </a:r>
            <a:r>
              <a:rPr lang="it-IT" sz="2000" dirty="0" smtClean="0"/>
              <a:t> il desiderio del Papa di veder sorgere un seminario per le missioni estere sul tipo di quello di Parigi. </a:t>
            </a:r>
          </a:p>
          <a:p>
            <a:r>
              <a:rPr lang="it-IT" sz="2000" dirty="0" smtClean="0"/>
              <a:t>Ramazzotti </a:t>
            </a:r>
            <a:r>
              <a:rPr lang="it-IT" sz="2000" dirty="0"/>
              <a:t>sente in questa volontà del </a:t>
            </a:r>
            <a:r>
              <a:rPr lang="it-IT" sz="2000" dirty="0" smtClean="0"/>
              <a:t>Papa </a:t>
            </a:r>
            <a:r>
              <a:rPr lang="it-IT" sz="2000" dirty="0"/>
              <a:t>risorgere la sua passione missionaria giovanile </a:t>
            </a:r>
            <a:r>
              <a:rPr lang="it-IT" sz="2000" dirty="0" smtClean="0"/>
              <a:t>e, con il pieno appoggio di mons. </a:t>
            </a:r>
            <a:r>
              <a:rPr lang="it-IT" sz="2000" dirty="0" err="1" smtClean="0"/>
              <a:t>Romilli</a:t>
            </a:r>
            <a:r>
              <a:rPr lang="it-IT" sz="2000" dirty="0" smtClean="0"/>
              <a:t>, </a:t>
            </a:r>
            <a:r>
              <a:rPr lang="it-IT" sz="2000" dirty="0"/>
              <a:t>si mette in </a:t>
            </a:r>
            <a:r>
              <a:rPr lang="it-IT" sz="2000" dirty="0" smtClean="0"/>
              <a:t>movimento per dare attuazione al progetto. </a:t>
            </a:r>
          </a:p>
        </p:txBody>
      </p:sp>
      <p:sp>
        <p:nvSpPr>
          <p:cNvPr id="2" name="Titolo 1"/>
          <p:cNvSpPr>
            <a:spLocks noGrp="1"/>
          </p:cNvSpPr>
          <p:nvPr>
            <p:ph type="title"/>
          </p:nvPr>
        </p:nvSpPr>
        <p:spPr>
          <a:xfrm>
            <a:off x="1835696" y="332656"/>
            <a:ext cx="4032448" cy="648072"/>
          </a:xfrm>
        </p:spPr>
        <p:txBody>
          <a:bodyPr>
            <a:noAutofit/>
          </a:bodyPr>
          <a:lstStyle/>
          <a:p>
            <a:r>
              <a:rPr lang="it-IT" sz="3200" b="1" dirty="0" smtClean="0">
                <a:solidFill>
                  <a:srgbClr val="FF0000"/>
                </a:solidFill>
              </a:rPr>
              <a:t/>
            </a:r>
            <a:br>
              <a:rPr lang="it-IT" sz="3200" b="1" dirty="0" smtClean="0">
                <a:solidFill>
                  <a:srgbClr val="FF0000"/>
                </a:solidFill>
              </a:rPr>
            </a:br>
            <a:r>
              <a:rPr lang="it-IT" sz="3200" b="1" dirty="0">
                <a:solidFill>
                  <a:srgbClr val="FF0000"/>
                </a:solidFill>
              </a:rPr>
              <a:t/>
            </a:r>
            <a:br>
              <a:rPr lang="it-IT" sz="3200" b="1" dirty="0">
                <a:solidFill>
                  <a:srgbClr val="FF0000"/>
                </a:solidFill>
              </a:rPr>
            </a:br>
            <a:r>
              <a:rPr lang="it-IT" sz="3200" b="1" dirty="0" smtClean="0">
                <a:solidFill>
                  <a:srgbClr val="FF0000"/>
                </a:solidFill>
              </a:rPr>
              <a:t/>
            </a:r>
            <a:br>
              <a:rPr lang="it-IT" sz="3200" b="1" dirty="0" smtClean="0">
                <a:solidFill>
                  <a:srgbClr val="FF0000"/>
                </a:solidFill>
              </a:rPr>
            </a:br>
            <a:r>
              <a:rPr lang="it-IT" sz="3200" b="1" dirty="0" smtClean="0">
                <a:solidFill>
                  <a:srgbClr val="FF0000"/>
                </a:solidFill>
              </a:rPr>
              <a:t>Passione missionaria</a:t>
            </a:r>
            <a:endParaRPr lang="it-IT" sz="3200" b="1" dirty="0"/>
          </a:p>
        </p:txBody>
      </p:sp>
      <p:pic>
        <p:nvPicPr>
          <p:cNvPr id="2050" name="Picture 2" descr="C:\Users\audiovisivi.PIMEMILANO-SRV\Desktop\102_PANA\downloa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6956" y="4509120"/>
            <a:ext cx="93970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7" name="Segnaposto contenuto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596336" y="3068960"/>
            <a:ext cx="1040945" cy="135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155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5816</TotalTime>
  <Words>2850</Words>
  <Application>Microsoft Office PowerPoint</Application>
  <PresentationFormat>Presentazione su schermo (4:3)</PresentationFormat>
  <Paragraphs>142</Paragraphs>
  <Slides>25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Aharoni</vt:lpstr>
      <vt:lpstr>Algerian</vt:lpstr>
      <vt:lpstr>Arial</vt:lpstr>
      <vt:lpstr>Constantia</vt:lpstr>
      <vt:lpstr>Wingdings 2</vt:lpstr>
      <vt:lpstr>Carta</vt:lpstr>
      <vt:lpstr>Angelo Ramazzotti (1800-1861)</vt:lpstr>
      <vt:lpstr>Il card. Angelo Roncalli, patriarca di Venezia (S. Giovanni XXIII), in un discorso commemorativo del 3 marzo 1958, così definiva Mons. Angelo Ramazzotti, suo predecessore nella cattedra di San Marco:  </vt:lpstr>
      <vt:lpstr> I primi anni di vita</vt:lpstr>
      <vt:lpstr>                 A Saronno per prestare aiuto ai senzatetto  Un episodio da segnalare, a testimonianza della sintonia sempre viva tra i due fratelli Ramazzotti e della grande generosità di ambedue nel mettersi a servizio di chiunque avesse bisogno. Nella primavera del 1826 rimbalza a Milano la notizia di un furioso incendio scoppiato a Saronno. A notte inoltrata, Angelo (a quel tempo seminarista)  e Filippo  accorrono a Saronno per dare una mano ai senzatetto.</vt:lpstr>
      <vt:lpstr>La sua vocazione</vt:lpstr>
      <vt:lpstr>1826-1849: anni difficili</vt:lpstr>
      <vt:lpstr>     Primo apostolato   di padre Ramazzotti</vt:lpstr>
      <vt:lpstr>Artefice di Pace</vt:lpstr>
      <vt:lpstr>   Passione missionaria</vt:lpstr>
      <vt:lpstr>Progetto missioni estere</vt:lpstr>
      <vt:lpstr>Vescovo di Pavia</vt:lpstr>
      <vt:lpstr>La fondazione missionaria</vt:lpstr>
      <vt:lpstr>Missioni lombarde e universali</vt:lpstr>
      <vt:lpstr>Compiti dell’Istituto</vt:lpstr>
      <vt:lpstr>Missioni Estere</vt:lpstr>
      <vt:lpstr>Tra Pavia e le missione estere</vt:lpstr>
      <vt:lpstr>Patriarca di Venezia</vt:lpstr>
      <vt:lpstr>Concilio provinciale (1859)</vt:lpstr>
      <vt:lpstr> Zelo apostolico</vt:lpstr>
      <vt:lpstr>La carità organizzata</vt:lpstr>
      <vt:lpstr> La nascita al cielo</vt:lpstr>
      <vt:lpstr>Presentazione standard di PowerPoint</vt:lpstr>
      <vt:lpstr>Nascita del P.I.M.E.</vt:lpstr>
      <vt:lpstr>Il ritorno a Milano</vt:lpstr>
      <vt:lpstr>2014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Angelo Ramazzotti (1800-1861)</dc:title>
  <dc:creator>Sala Audiovisivi</dc:creator>
  <cp:lastModifiedBy>Giovanni Musi</cp:lastModifiedBy>
  <cp:revision>522</cp:revision>
  <cp:lastPrinted>2014-06-06T10:10:36Z</cp:lastPrinted>
  <dcterms:created xsi:type="dcterms:W3CDTF">2014-05-22T09:02:09Z</dcterms:created>
  <dcterms:modified xsi:type="dcterms:W3CDTF">2014-11-25T11:04:38Z</dcterms:modified>
</cp:coreProperties>
</file>